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1"/>
  </p:sldMasterIdLst>
  <p:notesMasterIdLst>
    <p:notesMasterId r:id="rId21"/>
  </p:notesMasterIdLst>
  <p:handoutMasterIdLst>
    <p:handoutMasterId r:id="rId22"/>
  </p:handoutMasterIdLst>
  <p:sldIdLst>
    <p:sldId id="268" r:id="rId2"/>
    <p:sldId id="283" r:id="rId3"/>
    <p:sldId id="284" r:id="rId4"/>
    <p:sldId id="285" r:id="rId5"/>
    <p:sldId id="286" r:id="rId6"/>
    <p:sldId id="294" r:id="rId7"/>
    <p:sldId id="291" r:id="rId8"/>
    <p:sldId id="269" r:id="rId9"/>
    <p:sldId id="287" r:id="rId10"/>
    <p:sldId id="292" r:id="rId11"/>
    <p:sldId id="295" r:id="rId12"/>
    <p:sldId id="293" r:id="rId13"/>
    <p:sldId id="289" r:id="rId14"/>
    <p:sldId id="290" r:id="rId15"/>
    <p:sldId id="278" r:id="rId16"/>
    <p:sldId id="273" r:id="rId17"/>
    <p:sldId id="280" r:id="rId18"/>
    <p:sldId id="288" r:id="rId19"/>
    <p:sldId id="281" r:id="rId20"/>
  </p:sldIdLst>
  <p:sldSz cx="9144000" cy="5715000" type="screen16x10"/>
  <p:notesSz cx="6858000" cy="9144000"/>
  <p:defaultTex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800" userDrawn="1">
          <p15:clr>
            <a:srgbClr val="A4A3A4"/>
          </p15:clr>
        </p15:guide>
        <p15:guide id="2" orient="horz" pos="288" userDrawn="1">
          <p15:clr>
            <a:srgbClr val="A4A3A4"/>
          </p15:clr>
        </p15:guide>
        <p15:guide id="3" orient="horz" pos="3312" userDrawn="1">
          <p15:clr>
            <a:srgbClr val="A4A3A4"/>
          </p15:clr>
        </p15:guide>
        <p15:guide id="4" orient="horz" pos="855" userDrawn="1">
          <p15:clr>
            <a:srgbClr val="A4A3A4"/>
          </p15:clr>
        </p15:guide>
        <p15:guide id="5" pos="2658" userDrawn="1">
          <p15:clr>
            <a:srgbClr val="A4A3A4"/>
          </p15:clr>
        </p15:guide>
        <p15:guide id="6" pos="481" userDrawn="1">
          <p15:clr>
            <a:srgbClr val="A4A3A4"/>
          </p15:clr>
        </p15:guide>
        <p15:guide id="7" pos="4836" userDrawn="1">
          <p15:clr>
            <a:srgbClr val="A4A3A4"/>
          </p15:clr>
        </p15:guide>
        <p15:guide id="8" pos="2880" userDrawn="1">
          <p15:clr>
            <a:srgbClr val="A4A3A4"/>
          </p15:clr>
        </p15:guide>
        <p15:guide id="9" pos="521" userDrawn="1">
          <p15:clr>
            <a:srgbClr val="A4A3A4"/>
          </p15:clr>
        </p15:guide>
        <p15:guide id="10" pos="523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E7FFFF"/>
    <a:srgbClr val="99CCFF"/>
    <a:srgbClr val="CCECFF"/>
    <a:srgbClr val="132577"/>
    <a:srgbClr val="FF9966"/>
    <a:srgbClr val="ED7703"/>
    <a:srgbClr val="AF007C"/>
    <a:srgbClr val="F4F4F4"/>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9648" autoAdjust="0"/>
  </p:normalViewPr>
  <p:slideViewPr>
    <p:cSldViewPr>
      <p:cViewPr varScale="1">
        <p:scale>
          <a:sx n="83" d="100"/>
          <a:sy n="83" d="100"/>
        </p:scale>
        <p:origin x="96" y="366"/>
      </p:cViewPr>
      <p:guideLst>
        <p:guide orient="horz" pos="1800"/>
        <p:guide orient="horz" pos="288"/>
        <p:guide orient="horz" pos="3312"/>
        <p:guide orient="horz" pos="855"/>
        <p:guide pos="2658"/>
        <p:guide pos="481"/>
        <p:guide pos="4836"/>
        <p:guide pos="2880"/>
        <p:guide pos="521"/>
        <p:guide pos="5239"/>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98" d="100"/>
          <a:sy n="98" d="100"/>
        </p:scale>
        <p:origin x="351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6A9F0B-EDFC-48AA-8FAD-E1EF1C8D8A78}" type="datetimeFigureOut">
              <a:rPr lang="en-GB" smtClean="0"/>
              <a:t>11/02/2019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A30BA5-50BC-4FA8-B8FF-9B048DDA38E2}" type="slidenum">
              <a:rPr lang="en-GB" smtClean="0"/>
              <a:t>‹#›</a:t>
            </a:fld>
            <a:endParaRPr lang="en-GB"/>
          </a:p>
        </p:txBody>
      </p:sp>
    </p:spTree>
    <p:extLst>
      <p:ext uri="{BB962C8B-B14F-4D97-AF65-F5344CB8AC3E}">
        <p14:creationId xmlns:p14="http://schemas.microsoft.com/office/powerpoint/2010/main" val="12712327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09DEFB8C-62AA-4D25-B790-A9AE004B2DC3}" type="datetimeFigureOut">
              <a:rPr lang="fr-FR"/>
              <a:pPr>
                <a:defRPr/>
              </a:pPr>
              <a:t>11/02/2019</a:t>
            </a:fld>
            <a:endParaRPr lang="fr-FR"/>
          </a:p>
        </p:txBody>
      </p:sp>
      <p:sp>
        <p:nvSpPr>
          <p:cNvPr id="4" name="Espace réservé de l'image des diapositives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fr-FR" noProof="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defRPr>
            </a:lvl1pPr>
          </a:lstStyle>
          <a:p>
            <a:pPr>
              <a:defRPr/>
            </a:pPr>
            <a:fld id="{16EAF0D6-6B5B-4039-A278-A77F9CB3D79F}" type="slidenum">
              <a:rPr lang="fr-FR" altLang="fr-FR"/>
              <a:pPr>
                <a:defRPr/>
              </a:pPr>
              <a:t>‹#›</a:t>
            </a:fld>
            <a:endParaRPr lang="fr-FR" altLang="fr-FR"/>
          </a:p>
        </p:txBody>
      </p:sp>
    </p:spTree>
    <p:extLst>
      <p:ext uri="{BB962C8B-B14F-4D97-AF65-F5344CB8AC3E}">
        <p14:creationId xmlns:p14="http://schemas.microsoft.com/office/powerpoint/2010/main" val="42053119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64" kern="1200">
        <a:solidFill>
          <a:schemeClr val="tx1"/>
        </a:solidFill>
        <a:latin typeface="+mn-lt"/>
        <a:ea typeface="+mn-ea"/>
        <a:cs typeface="+mn-cs"/>
      </a:defRPr>
    </a:lvl1pPr>
    <a:lvl2pPr marL="405216" algn="l" rtl="0" eaLnBrk="0" fontAlgn="base" hangingPunct="0">
      <a:spcBef>
        <a:spcPct val="30000"/>
      </a:spcBef>
      <a:spcAft>
        <a:spcPct val="0"/>
      </a:spcAft>
      <a:defRPr sz="1064" kern="1200">
        <a:solidFill>
          <a:schemeClr val="tx1"/>
        </a:solidFill>
        <a:latin typeface="+mn-lt"/>
        <a:ea typeface="+mn-ea"/>
        <a:cs typeface="+mn-cs"/>
      </a:defRPr>
    </a:lvl2pPr>
    <a:lvl3pPr marL="810433" algn="l" rtl="0" eaLnBrk="0" fontAlgn="base" hangingPunct="0">
      <a:spcBef>
        <a:spcPct val="30000"/>
      </a:spcBef>
      <a:spcAft>
        <a:spcPct val="0"/>
      </a:spcAft>
      <a:defRPr sz="1064" kern="1200">
        <a:solidFill>
          <a:schemeClr val="tx1"/>
        </a:solidFill>
        <a:latin typeface="+mn-lt"/>
        <a:ea typeface="+mn-ea"/>
        <a:cs typeface="+mn-cs"/>
      </a:defRPr>
    </a:lvl3pPr>
    <a:lvl4pPr marL="1215649" algn="l" rtl="0" eaLnBrk="0" fontAlgn="base" hangingPunct="0">
      <a:spcBef>
        <a:spcPct val="30000"/>
      </a:spcBef>
      <a:spcAft>
        <a:spcPct val="0"/>
      </a:spcAft>
      <a:defRPr sz="1064" kern="1200">
        <a:solidFill>
          <a:schemeClr val="tx1"/>
        </a:solidFill>
        <a:latin typeface="+mn-lt"/>
        <a:ea typeface="+mn-ea"/>
        <a:cs typeface="+mn-cs"/>
      </a:defRPr>
    </a:lvl4pPr>
    <a:lvl5pPr marL="1620865" algn="l" rtl="0" eaLnBrk="0" fontAlgn="base" hangingPunct="0">
      <a:spcBef>
        <a:spcPct val="30000"/>
      </a:spcBef>
      <a:spcAft>
        <a:spcPct val="0"/>
      </a:spcAft>
      <a:defRPr sz="1064" kern="1200">
        <a:solidFill>
          <a:schemeClr val="tx1"/>
        </a:solidFill>
        <a:latin typeface="+mn-lt"/>
        <a:ea typeface="+mn-ea"/>
        <a:cs typeface="+mn-cs"/>
      </a:defRPr>
    </a:lvl5pPr>
    <a:lvl6pPr marL="2026082" algn="l" defTabSz="810433" rtl="0" eaLnBrk="1" latinLnBrk="0" hangingPunct="1">
      <a:defRPr sz="1064" kern="1200">
        <a:solidFill>
          <a:schemeClr val="tx1"/>
        </a:solidFill>
        <a:latin typeface="+mn-lt"/>
        <a:ea typeface="+mn-ea"/>
        <a:cs typeface="+mn-cs"/>
      </a:defRPr>
    </a:lvl6pPr>
    <a:lvl7pPr marL="2431298" algn="l" defTabSz="810433" rtl="0" eaLnBrk="1" latinLnBrk="0" hangingPunct="1">
      <a:defRPr sz="1064" kern="1200">
        <a:solidFill>
          <a:schemeClr val="tx1"/>
        </a:solidFill>
        <a:latin typeface="+mn-lt"/>
        <a:ea typeface="+mn-ea"/>
        <a:cs typeface="+mn-cs"/>
      </a:defRPr>
    </a:lvl7pPr>
    <a:lvl8pPr marL="2836515" algn="l" defTabSz="810433" rtl="0" eaLnBrk="1" latinLnBrk="0" hangingPunct="1">
      <a:defRPr sz="1064" kern="1200">
        <a:solidFill>
          <a:schemeClr val="tx1"/>
        </a:solidFill>
        <a:latin typeface="+mn-lt"/>
        <a:ea typeface="+mn-ea"/>
        <a:cs typeface="+mn-cs"/>
      </a:defRPr>
    </a:lvl8pPr>
    <a:lvl9pPr marL="3241731" algn="l" defTabSz="810433" rtl="0" eaLnBrk="1" latinLnBrk="0" hangingPunct="1">
      <a:defRPr sz="106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re 1"/>
          <p:cNvSpPr>
            <a:spLocks noGrp="1"/>
          </p:cNvSpPr>
          <p:nvPr>
            <p:ph type="title"/>
          </p:nvPr>
        </p:nvSpPr>
        <p:spPr bwMode="gray">
          <a:xfrm>
            <a:off x="727200" y="105000"/>
            <a:ext cx="7194236" cy="414000"/>
          </a:xfrm>
          <a:solidFill>
            <a:schemeClr val="accent1"/>
          </a:solidFill>
        </p:spPr>
        <p:txBody>
          <a:bodyPr lIns="108000" rIns="108000"/>
          <a:lstStyle>
            <a:lvl1pPr>
              <a:lnSpc>
                <a:spcPct val="85000"/>
              </a:lnSpc>
              <a:defRPr sz="2000" cap="none" baseline="0">
                <a:solidFill>
                  <a:schemeClr val="bg1"/>
                </a:solidFill>
              </a:defRPr>
            </a:lvl1pPr>
          </a:lstStyle>
          <a:p>
            <a:r>
              <a:rPr lang="en-US" smtClean="0"/>
              <a:t>Click to edit Master title style</a:t>
            </a:r>
            <a:endParaRPr lang="fr-FR" dirty="0"/>
          </a:p>
        </p:txBody>
      </p:sp>
      <p:sp>
        <p:nvSpPr>
          <p:cNvPr id="3" name="Espace réservé du contenu 2"/>
          <p:cNvSpPr>
            <a:spLocks noGrp="1"/>
          </p:cNvSpPr>
          <p:nvPr>
            <p:ph idx="1"/>
          </p:nvPr>
        </p:nvSpPr>
        <p:spPr bwMode="gray">
          <a:xfrm>
            <a:off x="3351600" y="915000"/>
            <a:ext cx="5612400" cy="2970000"/>
          </a:xfrm>
          <a:solidFill>
            <a:srgbClr val="4E5B99"/>
          </a:solidFill>
        </p:spPr>
        <p:txBody>
          <a:bodyPr lIns="216000" tIns="252000"/>
          <a:lstStyle>
            <a:lvl1pPr marL="0" indent="0">
              <a:spcAft>
                <a:spcPts val="300"/>
              </a:spcAft>
              <a:buFont typeface="Arial" pitchFamily="34" charset="0"/>
              <a:buNone/>
              <a:defRPr sz="2800">
                <a:solidFill>
                  <a:schemeClr val="bg1"/>
                </a:solidFill>
              </a:defRPr>
            </a:lvl1pPr>
            <a:lvl2pPr marL="0" indent="0">
              <a:spcBef>
                <a:spcPts val="400"/>
              </a:spcBef>
              <a:spcAft>
                <a:spcPts val="0"/>
              </a:spcAft>
              <a:buFont typeface="Arial" pitchFamily="34" charset="0"/>
              <a:buNone/>
              <a:defRPr sz="2600" b="1">
                <a:solidFill>
                  <a:schemeClr val="bg1"/>
                </a:solidFill>
              </a:defRPr>
            </a:lvl2pPr>
            <a:lvl3pPr marL="0" indent="0">
              <a:lnSpc>
                <a:spcPct val="80000"/>
              </a:lnSpc>
              <a:spcAft>
                <a:spcPts val="0"/>
              </a:spcAft>
              <a:buFont typeface="Arial" pitchFamily="34" charset="0"/>
              <a:buNone/>
              <a:defRPr sz="2250">
                <a:solidFill>
                  <a:schemeClr val="bg1"/>
                </a:solidFill>
              </a:defRPr>
            </a:lvl3pPr>
            <a:lvl4pPr marL="0" indent="0">
              <a:lnSpc>
                <a:spcPct val="100000"/>
              </a:lnSpc>
              <a:spcBef>
                <a:spcPts val="0"/>
              </a:spcBef>
              <a:spcAft>
                <a:spcPts val="200"/>
              </a:spcAft>
              <a:buSzPct val="80000"/>
              <a:buNone/>
              <a:defRPr sz="1750">
                <a:solidFill>
                  <a:schemeClr val="bg1"/>
                </a:solidFill>
              </a:defRPr>
            </a:lvl4pPr>
            <a:lvl5pPr marL="0" indent="0">
              <a:lnSpc>
                <a:spcPct val="80000"/>
              </a:lnSpc>
              <a:spcAft>
                <a:spcPts val="0"/>
              </a:spcAft>
              <a:buNone/>
              <a:defRPr sz="1500" b="1" i="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
        <p:nvSpPr>
          <p:cNvPr id="8" name="Espace réservé pour une image  7"/>
          <p:cNvSpPr>
            <a:spLocks noGrp="1"/>
          </p:cNvSpPr>
          <p:nvPr>
            <p:ph type="pic" sz="quarter" idx="13"/>
          </p:nvPr>
        </p:nvSpPr>
        <p:spPr>
          <a:xfrm>
            <a:off x="727200" y="915000"/>
            <a:ext cx="2574000" cy="2970000"/>
          </a:xfrm>
        </p:spPr>
        <p:txBody>
          <a:bodyPr rtlCol="0" anchor="ctr">
            <a:noAutofit/>
          </a:bodyPr>
          <a:lstStyle>
            <a:lvl1pPr algn="ctr">
              <a:defRPr/>
            </a:lvl1pPr>
          </a:lstStyle>
          <a:p>
            <a:pPr lvl="0"/>
            <a:r>
              <a:rPr lang="en-US" noProof="0" dirty="0" smtClean="0"/>
              <a:t>Click icon to add picture</a:t>
            </a:r>
            <a:endParaRPr lang="fr-FR" noProof="0" dirty="0"/>
          </a:p>
        </p:txBody>
      </p:sp>
      <p:sp>
        <p:nvSpPr>
          <p:cNvPr id="5" name="Espace réservé du pied de page 4"/>
          <p:cNvSpPr>
            <a:spLocks noGrp="1"/>
          </p:cNvSpPr>
          <p:nvPr>
            <p:ph type="ftr" sz="quarter" idx="14"/>
          </p:nvPr>
        </p:nvSpPr>
        <p:spPr/>
        <p:txBody>
          <a:bodyPr/>
          <a:lstStyle>
            <a:lvl1pPr>
              <a:defRPr/>
            </a:lvl1pPr>
          </a:lstStyle>
          <a:p>
            <a:pPr fontAlgn="base">
              <a:spcBef>
                <a:spcPct val="0"/>
              </a:spcBef>
              <a:spcAft>
                <a:spcPct val="0"/>
              </a:spcAft>
              <a:defRPr/>
            </a:pPr>
            <a:r>
              <a:rPr lang="en-GB" dirty="0" smtClean="0"/>
              <a:t>R </a:t>
            </a:r>
            <a:r>
              <a:rPr lang="en-GB" dirty="0" err="1" smtClean="0"/>
              <a:t>Dimper</a:t>
            </a:r>
            <a:r>
              <a:rPr lang="en-GB" dirty="0" smtClean="0"/>
              <a:t> – PaNOSC @ ESFRI RIs-EOSC liaison workshop – 30 January 2019</a:t>
            </a:r>
            <a:endParaRPr lang="en-GB" dirty="0"/>
          </a:p>
        </p:txBody>
      </p:sp>
      <p:sp>
        <p:nvSpPr>
          <p:cNvPr id="6" name="Espace réservé du numéro de diapositive 5"/>
          <p:cNvSpPr>
            <a:spLocks noGrp="1"/>
          </p:cNvSpPr>
          <p:nvPr>
            <p:ph type="sldNum" sz="quarter" idx="15"/>
          </p:nvPr>
        </p:nvSpPr>
        <p:spPr/>
        <p:txBody>
          <a:bodyPr/>
          <a:lstStyle>
            <a:lvl1pPr>
              <a:defRPr/>
            </a:lvl1pPr>
          </a:lstStyle>
          <a:p>
            <a:pPr>
              <a:defRPr/>
            </a:pPr>
            <a:r>
              <a:rPr lang="fr-FR" altLang="fr-FR" dirty="0"/>
              <a:t>Page </a:t>
            </a:r>
            <a:fld id="{E8AFFA45-75E9-4D44-A4DC-F6F95C7D57BD}" type="slidenum">
              <a:rPr lang="fr-FR" altLang="fr-FR"/>
              <a:pPr>
                <a:defRPr/>
              </a:pPr>
              <a:t>‹#›</a:t>
            </a:fld>
            <a:endParaRPr lang="fr-FR" altLang="fr-FR" dirty="0"/>
          </a:p>
        </p:txBody>
      </p:sp>
      <p:pic>
        <p:nvPicPr>
          <p:cNvPr id="10" name="Picture 2" descr="https://lh5.googleusercontent.com/ZmJgH0SoqxQJ0LA-v3Rb7WqRt9KO5MW6Z34Oe3WUvt_3nWcLDwQpmnBxjSTv3sQreW90kJou3O_z01RBBIdgyCNf-_rXDm7Ive_nnmIearfz_GCdO9h5BUk63mDr-JE4FVu0qz41"/>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47" r="491"/>
          <a:stretch/>
        </p:blipFill>
        <p:spPr bwMode="auto">
          <a:xfrm>
            <a:off x="7921436" y="125541"/>
            <a:ext cx="1023441" cy="372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p:nvPr>
        </p:nvSpPr>
        <p:spPr bwMode="gray">
          <a:xfrm>
            <a:off x="727075" y="104513"/>
            <a:ext cx="7194361" cy="414073"/>
          </a:xfrm>
        </p:spPr>
        <p:txBody>
          <a:bodyPr/>
          <a:lstStyle>
            <a:lvl1pPr>
              <a:defRPr sz="2000"/>
            </a:lvl1pPr>
          </a:lstStyle>
          <a:p>
            <a:r>
              <a:rPr lang="en-US" smtClean="0"/>
              <a:t>Click to edit Master title style</a:t>
            </a:r>
            <a:endParaRPr lang="fr-FR" dirty="0"/>
          </a:p>
        </p:txBody>
      </p:sp>
      <p:sp>
        <p:nvSpPr>
          <p:cNvPr id="3" name="Espace réservé du contenu 2"/>
          <p:cNvSpPr>
            <a:spLocks noGrp="1"/>
          </p:cNvSpPr>
          <p:nvPr>
            <p:ph idx="1"/>
          </p:nvPr>
        </p:nvSpPr>
        <p:spPr bwMode="gray">
          <a:xfrm>
            <a:off x="727688" y="637253"/>
            <a:ext cx="8236800" cy="4500000"/>
          </a:xfrm>
        </p:spPr>
        <p:txBody>
          <a:bodyPr/>
          <a:lstStyle>
            <a:lvl1pPr>
              <a:defRPr baseline="0">
                <a:solidFill>
                  <a:schemeClr val="tx1"/>
                </a:solidFill>
              </a:defRPr>
            </a:lvl1pPr>
            <a:lvl2pPr>
              <a:defRPr>
                <a:solidFill>
                  <a:schemeClr val="tx1"/>
                </a:solidFill>
              </a:defRPr>
            </a:lvl2pPr>
            <a:lvl4pPr>
              <a:spcBef>
                <a:spcPts val="0"/>
              </a:spcBef>
              <a:spcAft>
                <a:spcPts val="300"/>
              </a:spcAft>
              <a:buSzPct val="80000"/>
              <a:defRPr/>
            </a:lvl4pPr>
            <a:lvl5pPr>
              <a:spcAft>
                <a:spcPts val="30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dirty="0"/>
          </a:p>
        </p:txBody>
      </p:sp>
      <p:sp>
        <p:nvSpPr>
          <p:cNvPr id="4"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GB" dirty="0" smtClean="0"/>
              <a:t>R </a:t>
            </a:r>
            <a:r>
              <a:rPr lang="en-GB" dirty="0" err="1" smtClean="0"/>
              <a:t>Dimper</a:t>
            </a:r>
            <a:r>
              <a:rPr lang="en-GB" dirty="0" smtClean="0"/>
              <a:t> – PaNOSC @ ESFRI RIs-EOSC liaison workshop – 30 January 2019</a:t>
            </a:r>
            <a:endParaRPr lang="en-GB" dirty="0"/>
          </a:p>
        </p:txBody>
      </p:sp>
      <p:sp>
        <p:nvSpPr>
          <p:cNvPr id="5"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DC3005C4-15E9-489E-BA90-2123D33814CE}" type="slidenum">
              <a:rPr lang="fr-FR" altLang="fr-FR"/>
              <a:pPr>
                <a:defRPr/>
              </a:pPr>
              <a:t>‹#›</a:t>
            </a:fld>
            <a:endParaRPr lang="fr-FR" altLang="fr-FR" dirty="0"/>
          </a:p>
        </p:txBody>
      </p:sp>
      <p:pic>
        <p:nvPicPr>
          <p:cNvPr id="7" name="Picture 2" descr="https://lh5.googleusercontent.com/ZmJgH0SoqxQJ0LA-v3Rb7WqRt9KO5MW6Z34Oe3WUvt_3nWcLDwQpmnBxjSTv3sQreW90kJou3O_z01RBBIdgyCNf-_rXDm7Ive_nnmIearfz_GCdO9h5BUk63mDr-JE4FVu0qz41"/>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47" r="491"/>
          <a:stretch/>
        </p:blipFill>
        <p:spPr bwMode="auto">
          <a:xfrm>
            <a:off x="7921436" y="125541"/>
            <a:ext cx="1023441" cy="372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Use for importing slides">
    <p:spTree>
      <p:nvGrpSpPr>
        <p:cNvPr id="1" name=""/>
        <p:cNvGrpSpPr/>
        <p:nvPr/>
      </p:nvGrpSpPr>
      <p:grpSpPr>
        <a:xfrm>
          <a:off x="0" y="0"/>
          <a:ext cx="0" cy="0"/>
          <a:chOff x="0" y="0"/>
          <a:chExt cx="0" cy="0"/>
        </a:xfrm>
      </p:grpSpPr>
      <p:sp>
        <p:nvSpPr>
          <p:cNvPr id="2" name="Title 1"/>
          <p:cNvSpPr>
            <a:spLocks noGrp="1"/>
          </p:cNvSpPr>
          <p:nvPr>
            <p:ph type="title"/>
          </p:nvPr>
        </p:nvSpPr>
        <p:spPr>
          <a:xfrm>
            <a:off x="727075" y="104513"/>
            <a:ext cx="7194361" cy="414073"/>
          </a:xfrm>
        </p:spPr>
        <p:txBody>
          <a:bodyPr/>
          <a:lstStyle>
            <a:lvl1pPr>
              <a:defRPr sz="2000" cap="none" baseline="0"/>
            </a:lvl1pPr>
          </a:lstStyle>
          <a:p>
            <a:r>
              <a:rPr lang="en-US" smtClean="0"/>
              <a:t>Click to edit Master title style</a:t>
            </a:r>
            <a:endParaRPr lang="en-GB" dirty="0"/>
          </a:p>
        </p:txBody>
      </p:sp>
      <p:sp>
        <p:nvSpPr>
          <p:cNvPr id="3"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GB" dirty="0" smtClean="0"/>
              <a:t>R </a:t>
            </a:r>
            <a:r>
              <a:rPr lang="en-GB" dirty="0" err="1" smtClean="0"/>
              <a:t>Dimper</a:t>
            </a:r>
            <a:r>
              <a:rPr lang="en-GB" dirty="0" smtClean="0"/>
              <a:t> – PaNOSC @ ESFRI RIs-EOSC liaison workshop – 30 January 2019</a:t>
            </a:r>
            <a:endParaRPr lang="en-GB" dirty="0"/>
          </a:p>
        </p:txBody>
      </p:sp>
      <p:sp>
        <p:nvSpPr>
          <p:cNvPr id="4"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EA3EFBA3-4378-4227-A008-52EC19BBE977}" type="slidenum">
              <a:rPr lang="fr-FR" altLang="fr-FR"/>
              <a:pPr>
                <a:defRPr/>
              </a:pPr>
              <a:t>‹#›</a:t>
            </a:fld>
            <a:endParaRPr lang="fr-FR" altLang="fr-FR" dirty="0"/>
          </a:p>
        </p:txBody>
      </p:sp>
      <p:pic>
        <p:nvPicPr>
          <p:cNvPr id="6" name="Picture 2" descr="https://lh5.googleusercontent.com/ZmJgH0SoqxQJ0LA-v3Rb7WqRt9KO5MW6Z34Oe3WUvt_3nWcLDwQpmnBxjSTv3sQreW90kJou3O_z01RBBIdgyCNf-_rXDm7Ive_nnmIearfz_GCdO9h5BUk63mDr-JE4FVu0qz41"/>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47" r="491"/>
          <a:stretch/>
        </p:blipFill>
        <p:spPr bwMode="auto">
          <a:xfrm>
            <a:off x="7921436" y="125541"/>
            <a:ext cx="1023441" cy="372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lour palette">
    <p:spTree>
      <p:nvGrpSpPr>
        <p:cNvPr id="1" name=""/>
        <p:cNvGrpSpPr/>
        <p:nvPr/>
      </p:nvGrpSpPr>
      <p:grpSpPr>
        <a:xfrm>
          <a:off x="0" y="0"/>
          <a:ext cx="0" cy="0"/>
          <a:chOff x="0" y="0"/>
          <a:chExt cx="0" cy="0"/>
        </a:xfrm>
      </p:grpSpPr>
      <p:grpSp>
        <p:nvGrpSpPr>
          <p:cNvPr id="3" name="Group 11"/>
          <p:cNvGrpSpPr>
            <a:grpSpLocks/>
          </p:cNvGrpSpPr>
          <p:nvPr userDrawn="1"/>
        </p:nvGrpSpPr>
        <p:grpSpPr bwMode="auto">
          <a:xfrm>
            <a:off x="1751017" y="846667"/>
            <a:ext cx="6421437" cy="4030114"/>
            <a:chOff x="977503" y="761588"/>
            <a:chExt cx="6421177" cy="4835535"/>
          </a:xfrm>
        </p:grpSpPr>
        <p:sp>
          <p:nvSpPr>
            <p:cNvPr id="4" name="Oval 3"/>
            <p:cNvSpPr/>
            <p:nvPr/>
          </p:nvSpPr>
          <p:spPr>
            <a:xfrm>
              <a:off x="2804641" y="1812382"/>
              <a:ext cx="2627207" cy="26285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5" name="Oval 4"/>
            <p:cNvSpPr/>
            <p:nvPr/>
          </p:nvSpPr>
          <p:spPr>
            <a:xfrm>
              <a:off x="4176185" y="1017144"/>
              <a:ext cx="576240" cy="576190"/>
            </a:xfrm>
            <a:prstGeom prst="ellipse">
              <a:avLst/>
            </a:prstGeom>
            <a:solidFill>
              <a:srgbClr val="ED770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6" name="Oval 5"/>
            <p:cNvSpPr/>
            <p:nvPr/>
          </p:nvSpPr>
          <p:spPr>
            <a:xfrm>
              <a:off x="5003240" y="1393334"/>
              <a:ext cx="576239" cy="576191"/>
            </a:xfrm>
            <a:prstGeom prst="ellipse">
              <a:avLst/>
            </a:prstGeom>
            <a:solidFill>
              <a:srgbClr val="F4A3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7" name="Oval 6"/>
            <p:cNvSpPr/>
            <p:nvPr/>
          </p:nvSpPr>
          <p:spPr>
            <a:xfrm>
              <a:off x="5508045" y="1980636"/>
              <a:ext cx="576239" cy="576191"/>
            </a:xfrm>
            <a:prstGeom prst="ellipse">
              <a:avLst/>
            </a:prstGeom>
            <a:solidFill>
              <a:srgbClr val="FFD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8" name="Oval 7"/>
            <p:cNvSpPr/>
            <p:nvPr/>
          </p:nvSpPr>
          <p:spPr>
            <a:xfrm>
              <a:off x="5687424" y="2740955"/>
              <a:ext cx="577827" cy="576190"/>
            </a:xfrm>
            <a:prstGeom prst="ellipse">
              <a:avLst/>
            </a:prstGeom>
            <a:solidFill>
              <a:srgbClr val="51A0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9" name="Oval 8"/>
            <p:cNvSpPr/>
            <p:nvPr/>
          </p:nvSpPr>
          <p:spPr>
            <a:xfrm>
              <a:off x="5581067" y="3501272"/>
              <a:ext cx="576239" cy="576191"/>
            </a:xfrm>
            <a:prstGeom prst="ellipse">
              <a:avLst/>
            </a:prstGeom>
            <a:solidFill>
              <a:srgbClr val="0098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0" name="Oval 9"/>
            <p:cNvSpPr/>
            <p:nvPr/>
          </p:nvSpPr>
          <p:spPr>
            <a:xfrm>
              <a:off x="5147696" y="4169527"/>
              <a:ext cx="576240" cy="576190"/>
            </a:xfrm>
            <a:prstGeom prst="ellipse">
              <a:avLst/>
            </a:prstGeom>
            <a:solidFill>
              <a:srgbClr val="AF007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Oval 10"/>
            <p:cNvSpPr/>
            <p:nvPr/>
          </p:nvSpPr>
          <p:spPr>
            <a:xfrm>
              <a:off x="2368097" y="1709208"/>
              <a:ext cx="576239" cy="576190"/>
            </a:xfrm>
            <a:prstGeom prst="ellipse">
              <a:avLst/>
            </a:prstGeom>
            <a:solidFill>
              <a:srgbClr val="132577">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2" name="Oval 11"/>
            <p:cNvSpPr/>
            <p:nvPr/>
          </p:nvSpPr>
          <p:spPr>
            <a:xfrm>
              <a:off x="2079183" y="2433018"/>
              <a:ext cx="576239" cy="576190"/>
            </a:xfrm>
            <a:prstGeom prst="ellipse">
              <a:avLst/>
            </a:prstGeom>
            <a:solidFill>
              <a:srgbClr val="13257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3" name="Oval 12"/>
            <p:cNvSpPr/>
            <p:nvPr/>
          </p:nvSpPr>
          <p:spPr>
            <a:xfrm>
              <a:off x="3492001" y="4688574"/>
              <a:ext cx="576239" cy="576191"/>
            </a:xfrm>
            <a:prstGeom prst="ellipse">
              <a:avLst/>
            </a:prstGeom>
            <a:solidFill>
              <a:srgbClr val="B7B9B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4" name="Oval 13"/>
            <p:cNvSpPr/>
            <p:nvPr/>
          </p:nvSpPr>
          <p:spPr>
            <a:xfrm>
              <a:off x="2706220" y="4329844"/>
              <a:ext cx="576240" cy="576191"/>
            </a:xfrm>
            <a:prstGeom prst="ellipse">
              <a:avLst/>
            </a:prstGeom>
            <a:solidFill>
              <a:srgbClr val="D1D2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5" name="Oval 14"/>
            <p:cNvSpPr/>
            <p:nvPr/>
          </p:nvSpPr>
          <p:spPr>
            <a:xfrm>
              <a:off x="2114107" y="3747304"/>
              <a:ext cx="576239" cy="576190"/>
            </a:xfrm>
            <a:prstGeom prst="ellips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6" name="TextBox 15"/>
            <p:cNvSpPr txBox="1">
              <a:spLocks noChangeArrowheads="1"/>
            </p:cNvSpPr>
            <p:nvPr/>
          </p:nvSpPr>
          <p:spPr bwMode="auto">
            <a:xfrm>
              <a:off x="3545974" y="3053653"/>
              <a:ext cx="1260424"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solidFill>
                    <a:schemeClr val="bg1"/>
                  </a:solidFill>
                </a:rPr>
                <a:t>R019G037B119</a:t>
              </a:r>
              <a:endParaRPr lang="en-GB" altLang="fr-FR" sz="1200" dirty="0" smtClean="0">
                <a:solidFill>
                  <a:schemeClr val="bg1"/>
                </a:solidFill>
              </a:endParaRPr>
            </a:p>
          </p:txBody>
        </p:sp>
        <p:sp>
          <p:nvSpPr>
            <p:cNvPr id="17" name="TextBox 16"/>
            <p:cNvSpPr txBox="1">
              <a:spLocks noChangeArrowheads="1"/>
            </p:cNvSpPr>
            <p:nvPr/>
          </p:nvSpPr>
          <p:spPr bwMode="auto">
            <a:xfrm>
              <a:off x="4339692" y="761588"/>
              <a:ext cx="1260424"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R237G119B003</a:t>
              </a:r>
              <a:endParaRPr lang="en-GB" altLang="fr-FR" sz="1200" dirty="0" smtClean="0"/>
            </a:p>
          </p:txBody>
        </p:sp>
        <p:sp>
          <p:nvSpPr>
            <p:cNvPr id="18" name="TextBox 17"/>
            <p:cNvSpPr txBox="1">
              <a:spLocks noChangeArrowheads="1"/>
            </p:cNvSpPr>
            <p:nvPr/>
          </p:nvSpPr>
          <p:spPr bwMode="auto">
            <a:xfrm>
              <a:off x="5273104" y="1163176"/>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R244G163B000</a:t>
              </a:r>
              <a:endParaRPr lang="en-GB" altLang="fr-FR" sz="1200" dirty="0" smtClean="0"/>
            </a:p>
          </p:txBody>
        </p:sp>
        <p:sp>
          <p:nvSpPr>
            <p:cNvPr id="19" name="TextBox 18"/>
            <p:cNvSpPr txBox="1">
              <a:spLocks noChangeArrowheads="1"/>
            </p:cNvSpPr>
            <p:nvPr/>
          </p:nvSpPr>
          <p:spPr bwMode="auto">
            <a:xfrm>
              <a:off x="5795370" y="1756827"/>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R255G221B000</a:t>
              </a:r>
              <a:endParaRPr lang="en-GB" altLang="fr-FR" sz="1200" dirty="0" smtClean="0"/>
            </a:p>
          </p:txBody>
        </p:sp>
        <p:sp>
          <p:nvSpPr>
            <p:cNvPr id="20" name="TextBox 19"/>
            <p:cNvSpPr txBox="1">
              <a:spLocks noChangeArrowheads="1"/>
            </p:cNvSpPr>
            <p:nvPr/>
          </p:nvSpPr>
          <p:spPr bwMode="auto">
            <a:xfrm>
              <a:off x="6084283" y="2571113"/>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R081G160B038</a:t>
              </a:r>
              <a:endParaRPr lang="en-GB" altLang="fr-FR" sz="1200" dirty="0" smtClean="0"/>
            </a:p>
          </p:txBody>
        </p:sp>
        <p:sp>
          <p:nvSpPr>
            <p:cNvPr id="21" name="TextBox 20"/>
            <p:cNvSpPr txBox="1">
              <a:spLocks noChangeArrowheads="1"/>
            </p:cNvSpPr>
            <p:nvPr/>
          </p:nvSpPr>
          <p:spPr bwMode="auto">
            <a:xfrm>
              <a:off x="6084283" y="3409208"/>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R000G152B212</a:t>
              </a:r>
              <a:endParaRPr lang="en-GB" altLang="fr-FR" sz="1200" dirty="0" smtClean="0"/>
            </a:p>
          </p:txBody>
        </p:sp>
        <p:sp>
          <p:nvSpPr>
            <p:cNvPr id="22" name="TextBox 21"/>
            <p:cNvSpPr txBox="1">
              <a:spLocks noChangeArrowheads="1"/>
            </p:cNvSpPr>
            <p:nvPr/>
          </p:nvSpPr>
          <p:spPr bwMode="auto">
            <a:xfrm>
              <a:off x="5677900" y="4160003"/>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R175G000B124</a:t>
              </a:r>
              <a:endParaRPr lang="en-GB" altLang="fr-FR" sz="1200" dirty="0" smtClean="0"/>
            </a:p>
          </p:txBody>
        </p:sp>
        <p:sp>
          <p:nvSpPr>
            <p:cNvPr id="23" name="TextBox 22"/>
            <p:cNvSpPr txBox="1">
              <a:spLocks noChangeArrowheads="1"/>
            </p:cNvSpPr>
            <p:nvPr/>
          </p:nvSpPr>
          <p:spPr bwMode="auto">
            <a:xfrm>
              <a:off x="1312451" y="1496510"/>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dirty="0" smtClean="0"/>
                <a:t>ESRF </a:t>
              </a:r>
              <a:r>
                <a:rPr lang="fr-FR" altLang="fr-FR" sz="1200" dirty="0" err="1" smtClean="0"/>
                <a:t>blue</a:t>
              </a:r>
              <a:r>
                <a:rPr lang="fr-FR" altLang="fr-FR" sz="1200" dirty="0" smtClean="0"/>
                <a:t> 75%</a:t>
              </a:r>
              <a:endParaRPr lang="en-GB" altLang="fr-FR" sz="1200" dirty="0" smtClean="0"/>
            </a:p>
          </p:txBody>
        </p:sp>
        <p:sp>
          <p:nvSpPr>
            <p:cNvPr id="24" name="TextBox 23"/>
            <p:cNvSpPr txBox="1">
              <a:spLocks noChangeArrowheads="1"/>
            </p:cNvSpPr>
            <p:nvPr/>
          </p:nvSpPr>
          <p:spPr bwMode="auto">
            <a:xfrm>
              <a:off x="977503" y="2279049"/>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smtClean="0"/>
                <a:t>ESRF blue 50%</a:t>
              </a:r>
              <a:endParaRPr lang="en-GB" altLang="fr-FR" sz="1200" smtClean="0"/>
            </a:p>
          </p:txBody>
        </p:sp>
        <p:sp>
          <p:nvSpPr>
            <p:cNvPr id="25" name="TextBox 24"/>
            <p:cNvSpPr txBox="1">
              <a:spLocks noChangeArrowheads="1"/>
            </p:cNvSpPr>
            <p:nvPr/>
          </p:nvSpPr>
          <p:spPr bwMode="auto">
            <a:xfrm>
              <a:off x="2877663" y="5264766"/>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smtClean="0"/>
                <a:t>R183G185B186</a:t>
              </a:r>
              <a:endParaRPr lang="en-GB" altLang="fr-FR" sz="1200" smtClean="0"/>
            </a:p>
          </p:txBody>
        </p:sp>
        <p:sp>
          <p:nvSpPr>
            <p:cNvPr id="26" name="TextBox 25"/>
            <p:cNvSpPr txBox="1">
              <a:spLocks noChangeArrowheads="1"/>
            </p:cNvSpPr>
            <p:nvPr/>
          </p:nvSpPr>
          <p:spPr bwMode="auto">
            <a:xfrm>
              <a:off x="1968063" y="4899686"/>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smtClean="0"/>
                <a:t>R209G210B212</a:t>
              </a:r>
              <a:endParaRPr lang="en-GB" altLang="fr-FR" sz="1200" smtClean="0"/>
            </a:p>
          </p:txBody>
        </p:sp>
        <p:sp>
          <p:nvSpPr>
            <p:cNvPr id="27" name="TextBox 26"/>
            <p:cNvSpPr txBox="1">
              <a:spLocks noChangeArrowheads="1"/>
            </p:cNvSpPr>
            <p:nvPr/>
          </p:nvSpPr>
          <p:spPr bwMode="auto">
            <a:xfrm>
              <a:off x="1237842" y="4312384"/>
              <a:ext cx="1314397" cy="332357"/>
            </a:xfrm>
            <a:prstGeom prst="rect">
              <a:avLst/>
            </a:prstGeom>
            <a:noFill/>
            <a:ln>
              <a:noFill/>
            </a:ln>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defRPr/>
              </a:pPr>
              <a:r>
                <a:rPr lang="fr-FR" altLang="fr-FR" sz="1200" smtClean="0"/>
                <a:t>R244G244B244</a:t>
              </a:r>
              <a:endParaRPr lang="en-GB" altLang="fr-FR" sz="1200" smtClean="0"/>
            </a:p>
          </p:txBody>
        </p:sp>
      </p:grpSp>
      <p:sp>
        <p:nvSpPr>
          <p:cNvPr id="2" name="Title 1"/>
          <p:cNvSpPr>
            <a:spLocks noGrp="1"/>
          </p:cNvSpPr>
          <p:nvPr>
            <p:ph type="title"/>
          </p:nvPr>
        </p:nvSpPr>
        <p:spPr>
          <a:xfrm>
            <a:off x="727075" y="104513"/>
            <a:ext cx="7194361" cy="414073"/>
          </a:xfrm>
        </p:spPr>
        <p:txBody>
          <a:bodyPr/>
          <a:lstStyle>
            <a:lvl1pPr>
              <a:defRPr sz="2000"/>
            </a:lvl1pPr>
          </a:lstStyle>
          <a:p>
            <a:r>
              <a:rPr lang="en-US" smtClean="0"/>
              <a:t>Click to edit Master title style</a:t>
            </a:r>
            <a:endParaRPr lang="en-GB" dirty="0"/>
          </a:p>
        </p:txBody>
      </p:sp>
      <p:sp>
        <p:nvSpPr>
          <p:cNvPr id="28" name="Footer Placeholder 2"/>
          <p:cNvSpPr>
            <a:spLocks noGrp="1"/>
          </p:cNvSpPr>
          <p:nvPr>
            <p:ph type="ftr" sz="quarter" idx="10"/>
          </p:nvPr>
        </p:nvSpPr>
        <p:spPr/>
        <p:txBody>
          <a:bodyPr/>
          <a:lstStyle>
            <a:lvl1pPr>
              <a:defRPr/>
            </a:lvl1pPr>
          </a:lstStyle>
          <a:p>
            <a:pPr fontAlgn="base">
              <a:spcBef>
                <a:spcPct val="0"/>
              </a:spcBef>
              <a:spcAft>
                <a:spcPct val="0"/>
              </a:spcAft>
              <a:defRPr/>
            </a:pPr>
            <a:r>
              <a:rPr lang="en-US" dirty="0" smtClean="0"/>
              <a:t>Author – Presentation title - date</a:t>
            </a:r>
            <a:endParaRPr lang="fr-FR" dirty="0"/>
          </a:p>
        </p:txBody>
      </p:sp>
      <p:sp>
        <p:nvSpPr>
          <p:cNvPr id="29" name="Slide Number Placeholder 3"/>
          <p:cNvSpPr>
            <a:spLocks noGrp="1"/>
          </p:cNvSpPr>
          <p:nvPr>
            <p:ph type="sldNum" sz="quarter" idx="11"/>
          </p:nvPr>
        </p:nvSpPr>
        <p:spPr/>
        <p:txBody>
          <a:bodyPr/>
          <a:lstStyle>
            <a:lvl1pPr>
              <a:defRPr/>
            </a:lvl1pPr>
          </a:lstStyle>
          <a:p>
            <a:pPr>
              <a:defRPr/>
            </a:pPr>
            <a:r>
              <a:rPr lang="fr-FR" altLang="fr-FR"/>
              <a:t>Page </a:t>
            </a:r>
            <a:fld id="{B7C8DAD3-8828-4E0D-900D-DF9EDAC5BF35}" type="slidenum">
              <a:rPr lang="fr-FR" altLang="fr-FR"/>
              <a:pPr>
                <a:defRPr/>
              </a:pPr>
              <a:t>‹#›</a:t>
            </a:fld>
            <a:endParaRPr lang="fr-FR" altLang="fr-FR"/>
          </a:p>
        </p:txBody>
      </p:sp>
      <p:pic>
        <p:nvPicPr>
          <p:cNvPr id="32" name="Picture 2" descr="https://lh5.googleusercontent.com/ZmJgH0SoqxQJ0LA-v3Rb7WqRt9KO5MW6Z34Oe3WUvt_3nWcLDwQpmnBxjSTv3sQreW90kJou3O_z01RBBIdgyCNf-_rXDm7Ive_nnmIearfz_GCdO9h5BUk63mDr-JE4FVu0qz41"/>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l="247" r="491"/>
          <a:stretch/>
        </p:blipFill>
        <p:spPr bwMode="auto">
          <a:xfrm>
            <a:off x="7921436" y="125541"/>
            <a:ext cx="1023441" cy="3720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727075" y="104513"/>
            <a:ext cx="8237538" cy="414073"/>
          </a:xfrm>
          <a:prstGeom prst="rect">
            <a:avLst/>
          </a:prstGeom>
          <a:solidFill>
            <a:schemeClr val="accent1"/>
          </a:solidFill>
        </p:spPr>
        <p:txBody>
          <a:bodyPr vert="horz" lIns="72000" tIns="0" rIns="72000" bIns="0" rtlCol="0" anchor="ctr" anchorCtr="0">
            <a:noAutofit/>
          </a:bodyPr>
          <a:lstStyle/>
          <a:p>
            <a:r>
              <a:rPr lang="fr-FR" dirty="0" smtClean="0"/>
              <a:t>CLICK TO MODIFY THE STYLE OF THE TITLE</a:t>
            </a:r>
            <a:endParaRPr lang="fr-FR" dirty="0"/>
          </a:p>
        </p:txBody>
      </p:sp>
      <p:sp>
        <p:nvSpPr>
          <p:cNvPr id="1028" name="Espace réservé du texte 2"/>
          <p:cNvSpPr>
            <a:spLocks noGrp="1"/>
          </p:cNvSpPr>
          <p:nvPr>
            <p:ph type="body" idx="1"/>
          </p:nvPr>
        </p:nvSpPr>
        <p:spPr bwMode="gray">
          <a:xfrm>
            <a:off x="727075" y="637646"/>
            <a:ext cx="8237538" cy="44992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fr-FR" altLang="fr-FR" dirty="0" smtClean="0"/>
              <a:t>Click to </a:t>
            </a:r>
            <a:r>
              <a:rPr lang="fr-FR" altLang="fr-FR" dirty="0" err="1" smtClean="0"/>
              <a:t>modify</a:t>
            </a:r>
            <a:r>
              <a:rPr lang="fr-FR" altLang="fr-FR" dirty="0" smtClean="0"/>
              <a:t> </a:t>
            </a:r>
            <a:r>
              <a:rPr lang="fr-FR" altLang="fr-FR" dirty="0" err="1" smtClean="0"/>
              <a:t>attributes</a:t>
            </a:r>
            <a:endParaRPr lang="fr-FR" altLang="fr-FR" dirty="0" smtClean="0"/>
          </a:p>
          <a:p>
            <a:pPr lvl="1"/>
            <a:endParaRPr lang="fr-FR" altLang="fr-FR" dirty="0" smtClean="0"/>
          </a:p>
          <a:p>
            <a:pPr lvl="1"/>
            <a:r>
              <a:rPr lang="fr-FR" altLang="fr-FR" dirty="0" smtClean="0"/>
              <a:t>Second </a:t>
            </a:r>
            <a:r>
              <a:rPr lang="fr-FR" altLang="fr-FR" dirty="0" err="1" smtClean="0"/>
              <a:t>level</a:t>
            </a:r>
            <a:endParaRPr lang="fr-FR" altLang="fr-FR" dirty="0" smtClean="0"/>
          </a:p>
          <a:p>
            <a:pPr lvl="2"/>
            <a:r>
              <a:rPr lang="fr-FR" altLang="fr-FR" dirty="0" err="1" smtClean="0"/>
              <a:t>Third</a:t>
            </a:r>
            <a:r>
              <a:rPr lang="fr-FR" altLang="fr-FR" dirty="0" smtClean="0"/>
              <a:t> </a:t>
            </a:r>
            <a:r>
              <a:rPr lang="fr-FR" altLang="fr-FR" dirty="0" err="1" smtClean="0"/>
              <a:t>level</a:t>
            </a:r>
            <a:endParaRPr lang="fr-FR" altLang="fr-FR" dirty="0" smtClean="0"/>
          </a:p>
          <a:p>
            <a:pPr lvl="3"/>
            <a:r>
              <a:rPr lang="fr-FR" altLang="fr-FR" dirty="0" err="1" smtClean="0"/>
              <a:t>Fourth</a:t>
            </a:r>
            <a:r>
              <a:rPr lang="fr-FR" altLang="fr-FR" dirty="0" smtClean="0"/>
              <a:t> </a:t>
            </a:r>
            <a:r>
              <a:rPr lang="fr-FR" altLang="fr-FR" dirty="0" err="1" smtClean="0"/>
              <a:t>level</a:t>
            </a:r>
            <a:endParaRPr lang="fr-FR" altLang="fr-FR" dirty="0" smtClean="0"/>
          </a:p>
          <a:p>
            <a:pPr lvl="4"/>
            <a:r>
              <a:rPr lang="fr-FR" altLang="fr-FR" dirty="0" err="1" smtClean="0"/>
              <a:t>Fifth</a:t>
            </a:r>
            <a:r>
              <a:rPr lang="fr-FR" altLang="fr-FR" dirty="0" smtClean="0"/>
              <a:t> </a:t>
            </a:r>
            <a:r>
              <a:rPr lang="fr-FR" altLang="fr-FR" dirty="0" err="1" smtClean="0"/>
              <a:t>level</a:t>
            </a:r>
            <a:endParaRPr lang="fr-FR" altLang="fr-FR" dirty="0" smtClean="0"/>
          </a:p>
        </p:txBody>
      </p:sp>
      <p:sp>
        <p:nvSpPr>
          <p:cNvPr id="5" name="Espace réservé du pied de page 4"/>
          <p:cNvSpPr>
            <a:spLocks noGrp="1"/>
          </p:cNvSpPr>
          <p:nvPr>
            <p:ph type="ftr" sz="quarter" idx="3"/>
          </p:nvPr>
        </p:nvSpPr>
        <p:spPr bwMode="gray">
          <a:xfrm>
            <a:off x="719138" y="5402798"/>
            <a:ext cx="6119812" cy="177271"/>
          </a:xfrm>
          <a:prstGeom prst="rect">
            <a:avLst/>
          </a:prstGeom>
        </p:spPr>
        <p:txBody>
          <a:bodyPr vert="horz" lIns="0" tIns="0" rIns="0" bIns="0" rtlCol="0" anchor="b" anchorCtr="0">
            <a:noAutofit/>
          </a:bodyPr>
          <a:lstStyle>
            <a:lvl1pPr algn="l" eaLnBrk="1" fontAlgn="auto" hangingPunct="1">
              <a:spcBef>
                <a:spcPts val="0"/>
              </a:spcBef>
              <a:spcAft>
                <a:spcPts val="0"/>
              </a:spcAft>
              <a:defRPr sz="800" b="1" cap="none" baseline="0">
                <a:solidFill>
                  <a:schemeClr val="tx2"/>
                </a:solidFill>
                <a:latin typeface="+mn-lt"/>
                <a:cs typeface="+mn-cs"/>
              </a:defRPr>
            </a:lvl1pPr>
          </a:lstStyle>
          <a:p>
            <a:pPr fontAlgn="base">
              <a:spcBef>
                <a:spcPct val="0"/>
              </a:spcBef>
              <a:spcAft>
                <a:spcPct val="0"/>
              </a:spcAft>
              <a:defRPr/>
            </a:pPr>
            <a:r>
              <a:rPr lang="en-GB" dirty="0" smtClean="0"/>
              <a:t>R </a:t>
            </a:r>
            <a:r>
              <a:rPr lang="en-GB" dirty="0" err="1" smtClean="0"/>
              <a:t>Dimper</a:t>
            </a:r>
            <a:r>
              <a:rPr lang="en-GB" dirty="0" smtClean="0"/>
              <a:t> – PaNOSC @ ESFRI RIs-EOSC liaison workshop – 30 January 2019</a:t>
            </a:r>
            <a:endParaRPr lang="en-GB" dirty="0"/>
          </a:p>
        </p:txBody>
      </p:sp>
      <p:sp>
        <p:nvSpPr>
          <p:cNvPr id="6" name="Espace réservé du numéro de diapositive 5"/>
          <p:cNvSpPr>
            <a:spLocks noGrp="1"/>
          </p:cNvSpPr>
          <p:nvPr>
            <p:ph type="sldNum" sz="quarter" idx="4"/>
          </p:nvPr>
        </p:nvSpPr>
        <p:spPr bwMode="gray">
          <a:xfrm>
            <a:off x="179392" y="5402798"/>
            <a:ext cx="414337" cy="177271"/>
          </a:xfrm>
          <a:prstGeom prst="rect">
            <a:avLst/>
          </a:prstGeom>
        </p:spPr>
        <p:txBody>
          <a:bodyPr vert="horz" wrap="square" lIns="0" tIns="0" rIns="0" bIns="0" numCol="1" anchor="b" anchorCtr="0" compatLnSpc="1">
            <a:prstTxWarp prst="textNoShape">
              <a:avLst/>
            </a:prstTxWarp>
            <a:noAutofit/>
          </a:bodyPr>
          <a:lstStyle>
            <a:lvl1pPr eaLnBrk="1" hangingPunct="1">
              <a:defRPr sz="800" b="1">
                <a:solidFill>
                  <a:schemeClr val="tx2"/>
                </a:solidFill>
              </a:defRPr>
            </a:lvl1pPr>
          </a:lstStyle>
          <a:p>
            <a:pPr>
              <a:defRPr/>
            </a:pPr>
            <a:r>
              <a:rPr lang="fr-FR" altLang="fr-FR" dirty="0"/>
              <a:t>Page </a:t>
            </a:r>
            <a:fld id="{F22612DC-F66D-4922-8292-40079A8B7259}" type="slidenum">
              <a:rPr lang="fr-FR" altLang="fr-FR"/>
              <a:pPr>
                <a:defRPr/>
              </a:pPr>
              <a:t>‹#›</a:t>
            </a:fld>
            <a:endParaRPr lang="fr-FR" altLang="fr-FR" dirty="0"/>
          </a:p>
        </p:txBody>
      </p:sp>
      <p:sp>
        <p:nvSpPr>
          <p:cNvPr id="8" name="Rectangle 7"/>
          <p:cNvSpPr/>
          <p:nvPr/>
        </p:nvSpPr>
        <p:spPr>
          <a:xfrm>
            <a:off x="179392" y="104513"/>
            <a:ext cx="496887" cy="4140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dirty="0"/>
          </a:p>
        </p:txBody>
      </p:sp>
      <p:sp>
        <p:nvSpPr>
          <p:cNvPr id="11" name="Rectangle 10"/>
          <p:cNvSpPr/>
          <p:nvPr/>
        </p:nvSpPr>
        <p:spPr>
          <a:xfrm>
            <a:off x="179392" y="104514"/>
            <a:ext cx="496887" cy="4082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dirty="0"/>
          </a:p>
        </p:txBody>
      </p:sp>
      <p:sp>
        <p:nvSpPr>
          <p:cNvPr id="9" name="Footer Placeholder 5"/>
          <p:cNvSpPr txBox="1">
            <a:spLocks/>
          </p:cNvSpPr>
          <p:nvPr userDrawn="1"/>
        </p:nvSpPr>
        <p:spPr>
          <a:xfrm>
            <a:off x="6156176" y="5233764"/>
            <a:ext cx="2272448" cy="412873"/>
          </a:xfrm>
          <a:prstGeom prst="rect">
            <a:avLst/>
          </a:prstGeom>
          <a:solidFill>
            <a:schemeClr val="bg1"/>
          </a:solidFill>
          <a:ln>
            <a:miter lim="800000"/>
            <a:headEnd/>
            <a:tailEnd/>
          </a:ln>
        </p:spPr>
        <p:txBody>
          <a:bodyPr wrap="square" numCol="1" compatLnSpc="1">
            <a:prstTxWarp prst="textNoShape">
              <a:avLst/>
            </a:prstTxWarp>
          </a:bodyPr>
          <a:lstStyle>
            <a:defPPr>
              <a:defRPr lang="fr-FR"/>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a:defRPr/>
            </a:pPr>
            <a:r>
              <a:rPr lang="en-US" sz="700" smtClean="0"/>
              <a:t>This project has received funding from the European Union's Horizon 2020 research and innovation programme under grant agreement No 823852</a:t>
            </a:r>
            <a:endParaRPr lang="fr-FR" sz="700" dirty="0"/>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8428624" y="5233764"/>
            <a:ext cx="619311" cy="412874"/>
          </a:xfrm>
          <a:prstGeom prst="rect">
            <a:avLst/>
          </a:prstGeom>
        </p:spPr>
      </p:pic>
      <p:pic>
        <p:nvPicPr>
          <p:cNvPr id="12" name="Picture 2" descr="https://lh5.googleusercontent.com/ZmJgH0SoqxQJ0LA-v3Rb7WqRt9KO5MW6Z34Oe3WUvt_3nWcLDwQpmnBxjSTv3sQreW90kJou3O_z01RBBIdgyCNf-_rXDm7Ive_nnmIearfz_GCdO9h5BUk63mDr-JE4FVu0qz41"/>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l="247" r="491"/>
          <a:stretch/>
        </p:blipFill>
        <p:spPr bwMode="auto">
          <a:xfrm>
            <a:off x="7921436" y="125541"/>
            <a:ext cx="1023441" cy="37201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7" r:id="rId4"/>
  </p:sldLayoutIdLst>
  <p:transition/>
  <p:timing>
    <p:tnLst>
      <p:par>
        <p:cTn id="1" dur="indefinite" restart="never" nodeType="tmRoot"/>
      </p:par>
    </p:tnLst>
  </p:timing>
  <p:hf hdr="0" dt="0"/>
  <p:txStyles>
    <p:titleStyle>
      <a:lvl1pPr algn="l" rtl="0" eaLnBrk="0" fontAlgn="base" hangingPunct="0">
        <a:spcBef>
          <a:spcPct val="0"/>
        </a:spcBef>
        <a:spcAft>
          <a:spcPct val="0"/>
        </a:spcAft>
        <a:defRPr sz="1800" b="1" kern="1200" cap="none" baseline="0">
          <a:solidFill>
            <a:schemeClr val="bg1"/>
          </a:solidFill>
          <a:latin typeface="+mj-lt"/>
          <a:ea typeface="+mj-ea"/>
          <a:cs typeface="+mj-cs"/>
        </a:defRPr>
      </a:lvl1pPr>
      <a:lvl2pPr algn="l" rtl="0" eaLnBrk="0" fontAlgn="base" hangingPunct="0">
        <a:spcBef>
          <a:spcPct val="0"/>
        </a:spcBef>
        <a:spcAft>
          <a:spcPct val="0"/>
        </a:spcAft>
        <a:defRPr sz="1600" b="1">
          <a:solidFill>
            <a:schemeClr val="bg1"/>
          </a:solidFill>
          <a:latin typeface="Arial" pitchFamily="34" charset="0"/>
        </a:defRPr>
      </a:lvl2pPr>
      <a:lvl3pPr algn="l" rtl="0" eaLnBrk="0" fontAlgn="base" hangingPunct="0">
        <a:spcBef>
          <a:spcPct val="0"/>
        </a:spcBef>
        <a:spcAft>
          <a:spcPct val="0"/>
        </a:spcAft>
        <a:defRPr sz="1600" b="1">
          <a:solidFill>
            <a:schemeClr val="bg1"/>
          </a:solidFill>
          <a:latin typeface="Arial" pitchFamily="34" charset="0"/>
        </a:defRPr>
      </a:lvl3pPr>
      <a:lvl4pPr algn="l" rtl="0" eaLnBrk="0" fontAlgn="base" hangingPunct="0">
        <a:spcBef>
          <a:spcPct val="0"/>
        </a:spcBef>
        <a:spcAft>
          <a:spcPct val="0"/>
        </a:spcAft>
        <a:defRPr sz="1600" b="1">
          <a:solidFill>
            <a:schemeClr val="bg1"/>
          </a:solidFill>
          <a:latin typeface="Arial" pitchFamily="34" charset="0"/>
        </a:defRPr>
      </a:lvl4pPr>
      <a:lvl5pPr algn="l" rtl="0" eaLnBrk="0" fontAlgn="base" hangingPunct="0">
        <a:spcBef>
          <a:spcPct val="0"/>
        </a:spcBef>
        <a:spcAft>
          <a:spcPct val="0"/>
        </a:spcAft>
        <a:defRPr sz="1600" b="1">
          <a:solidFill>
            <a:schemeClr val="bg1"/>
          </a:solidFill>
          <a:latin typeface="Arial" pitchFamily="34" charset="0"/>
        </a:defRPr>
      </a:lvl5pPr>
      <a:lvl6pPr marL="457200" algn="l" rtl="0" fontAlgn="base">
        <a:spcBef>
          <a:spcPct val="0"/>
        </a:spcBef>
        <a:spcAft>
          <a:spcPct val="0"/>
        </a:spcAft>
        <a:defRPr sz="1600" b="1">
          <a:solidFill>
            <a:schemeClr val="bg1"/>
          </a:solidFill>
          <a:latin typeface="Arial" pitchFamily="34" charset="0"/>
        </a:defRPr>
      </a:lvl6pPr>
      <a:lvl7pPr marL="914400" algn="l" rtl="0" fontAlgn="base">
        <a:spcBef>
          <a:spcPct val="0"/>
        </a:spcBef>
        <a:spcAft>
          <a:spcPct val="0"/>
        </a:spcAft>
        <a:defRPr sz="1600" b="1">
          <a:solidFill>
            <a:schemeClr val="bg1"/>
          </a:solidFill>
          <a:latin typeface="Arial" pitchFamily="34" charset="0"/>
        </a:defRPr>
      </a:lvl7pPr>
      <a:lvl8pPr marL="1371600" algn="l" rtl="0" fontAlgn="base">
        <a:spcBef>
          <a:spcPct val="0"/>
        </a:spcBef>
        <a:spcAft>
          <a:spcPct val="0"/>
        </a:spcAft>
        <a:defRPr sz="1600" b="1">
          <a:solidFill>
            <a:schemeClr val="bg1"/>
          </a:solidFill>
          <a:latin typeface="Arial" pitchFamily="34" charset="0"/>
        </a:defRPr>
      </a:lvl8pPr>
      <a:lvl9pPr marL="1828800" algn="l" rtl="0" fontAlgn="base">
        <a:spcBef>
          <a:spcPct val="0"/>
        </a:spcBef>
        <a:spcAft>
          <a:spcPct val="0"/>
        </a:spcAft>
        <a:defRPr sz="1600" b="1">
          <a:solidFill>
            <a:schemeClr val="bg1"/>
          </a:solidFill>
          <a:latin typeface="Arial" pitchFamily="34" charset="0"/>
        </a:defRPr>
      </a:lvl9pPr>
    </p:titleStyle>
    <p:body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2.jpeg"/><Relationship Id="rId12" Type="http://schemas.openxmlformats.org/officeDocument/2006/relationships/image" Target="../media/image25.jpeg"/><Relationship Id="rId17" Type="http://schemas.openxmlformats.org/officeDocument/2006/relationships/image" Target="../media/image30.png"/><Relationship Id="rId2" Type="http://schemas.openxmlformats.org/officeDocument/2006/relationships/image" Target="../media/image19.png"/><Relationship Id="rId16" Type="http://schemas.openxmlformats.org/officeDocument/2006/relationships/image" Target="../media/image29.jpe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4.jpg"/><Relationship Id="rId5" Type="http://schemas.openxmlformats.org/officeDocument/2006/relationships/image" Target="../media/image21.png"/><Relationship Id="rId15" Type="http://schemas.openxmlformats.org/officeDocument/2006/relationships/image" Target="../media/image28.jpeg"/><Relationship Id="rId10" Type="http://schemas.openxmlformats.org/officeDocument/2006/relationships/image" Target="../media/image23.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gray">
          <a:xfrm>
            <a:off x="971599" y="3441142"/>
            <a:ext cx="7056784" cy="1494969"/>
          </a:xfrm>
          <a:prstGeom prst="rect">
            <a:avLst/>
          </a:prstGeom>
          <a:noFill/>
        </p:spPr>
        <p:txBody>
          <a:bodyPr lIns="72000" tIns="0" rIns="72000" bIns="0" anchor="ctr"/>
          <a:lstStyle/>
          <a:p>
            <a:pPr algn="ctr" fontAlgn="auto">
              <a:spcAft>
                <a:spcPts val="0"/>
              </a:spcAft>
              <a:defRPr/>
            </a:pPr>
            <a:r>
              <a:rPr lang="en-US" sz="3200" b="1" dirty="0" smtClean="0">
                <a:solidFill>
                  <a:schemeClr val="tx2"/>
                </a:solidFill>
                <a:effectLst>
                  <a:outerShdw blurRad="38100" dist="38100" dir="2700000" algn="tl">
                    <a:srgbClr val="000000">
                      <a:alpha val="43137"/>
                    </a:srgbClr>
                  </a:outerShdw>
                </a:effectLst>
                <a:latin typeface="Arial (Headings)"/>
                <a:ea typeface="+mj-ea"/>
                <a:cs typeface="JasmineUPC" pitchFamily="18" charset="-34"/>
              </a:rPr>
              <a:t>The PaNOSC Project</a:t>
            </a:r>
          </a:p>
          <a:p>
            <a:pPr algn="ctr" fontAlgn="auto">
              <a:spcAft>
                <a:spcPts val="0"/>
              </a:spcAft>
              <a:defRPr/>
            </a:pPr>
            <a:endParaRPr lang="en-US" sz="2400" b="1" dirty="0" smtClean="0">
              <a:solidFill>
                <a:schemeClr val="tx2"/>
              </a:solidFill>
              <a:effectLst>
                <a:outerShdw blurRad="38100" dist="38100" dir="2700000" algn="tl">
                  <a:srgbClr val="000000">
                    <a:alpha val="43137"/>
                  </a:srgbClr>
                </a:outerShdw>
              </a:effectLst>
              <a:latin typeface="Arial (Headings)"/>
              <a:ea typeface="+mj-ea"/>
              <a:cs typeface="JasmineUPC" pitchFamily="18" charset="-34"/>
            </a:endParaRPr>
          </a:p>
          <a:p>
            <a:pPr algn="ctr" fontAlgn="auto">
              <a:spcAft>
                <a:spcPts val="0"/>
              </a:spcAft>
              <a:defRPr/>
            </a:pPr>
            <a:r>
              <a:rPr lang="en-US" b="1" dirty="0" smtClean="0">
                <a:solidFill>
                  <a:schemeClr val="tx2"/>
                </a:solidFill>
                <a:effectLst>
                  <a:outerShdw blurRad="38100" dist="38100" dir="2700000" algn="tl">
                    <a:srgbClr val="000000">
                      <a:alpha val="43137"/>
                    </a:srgbClr>
                  </a:outerShdw>
                </a:effectLst>
                <a:latin typeface="Arial (Headings)"/>
                <a:ea typeface="+mj-ea"/>
                <a:cs typeface="JasmineUPC" pitchFamily="18" charset="-34"/>
              </a:rPr>
              <a:t>R. </a:t>
            </a:r>
            <a:r>
              <a:rPr lang="en-US" b="1" dirty="0" err="1" smtClean="0">
                <a:solidFill>
                  <a:schemeClr val="tx2"/>
                </a:solidFill>
                <a:effectLst>
                  <a:outerShdw blurRad="38100" dist="38100" dir="2700000" algn="tl">
                    <a:srgbClr val="000000">
                      <a:alpha val="43137"/>
                    </a:srgbClr>
                  </a:outerShdw>
                </a:effectLst>
                <a:latin typeface="Arial (Headings)"/>
                <a:ea typeface="+mj-ea"/>
                <a:cs typeface="JasmineUPC" pitchFamily="18" charset="-34"/>
              </a:rPr>
              <a:t>Dimper</a:t>
            </a:r>
            <a:r>
              <a:rPr lang="en-US" b="1" dirty="0" smtClean="0">
                <a:solidFill>
                  <a:schemeClr val="tx2"/>
                </a:solidFill>
                <a:effectLst>
                  <a:outerShdw blurRad="38100" dist="38100" dir="2700000" algn="tl">
                    <a:srgbClr val="000000">
                      <a:alpha val="43137"/>
                    </a:srgbClr>
                  </a:outerShdw>
                </a:effectLst>
                <a:latin typeface="Arial (Headings)"/>
                <a:ea typeface="+mj-ea"/>
                <a:cs typeface="JasmineUPC" pitchFamily="18" charset="-34"/>
              </a:rPr>
              <a:t> – on behalf of the Consortium</a:t>
            </a:r>
          </a:p>
          <a:p>
            <a:pPr algn="ctr" fontAlgn="auto">
              <a:spcAft>
                <a:spcPts val="0"/>
              </a:spcAft>
              <a:defRPr/>
            </a:pPr>
            <a:r>
              <a:rPr lang="en-US" b="1" dirty="0" smtClean="0">
                <a:solidFill>
                  <a:schemeClr val="tx2"/>
                </a:solidFill>
                <a:effectLst>
                  <a:outerShdw blurRad="38100" dist="38100" dir="2700000" algn="tl">
                    <a:srgbClr val="000000">
                      <a:alpha val="43137"/>
                    </a:srgbClr>
                  </a:outerShdw>
                </a:effectLst>
                <a:latin typeface="Arial (Headings)"/>
                <a:ea typeface="+mj-ea"/>
                <a:cs typeface="JasmineUPC" pitchFamily="18" charset="-34"/>
              </a:rPr>
              <a:t>30 January 2019</a:t>
            </a:r>
            <a:endParaRPr lang="en-US" b="1" dirty="0">
              <a:solidFill>
                <a:schemeClr val="tx2"/>
              </a:solidFill>
              <a:effectLst>
                <a:outerShdw blurRad="38100" dist="38100" dir="2700000" algn="tl">
                  <a:srgbClr val="000000">
                    <a:alpha val="43137"/>
                  </a:srgbClr>
                </a:outerShdw>
              </a:effectLst>
              <a:latin typeface="Arial (Headings)"/>
              <a:ea typeface="+mj-ea"/>
              <a:cs typeface="JasmineUPC" pitchFamily="18" charset="-34"/>
            </a:endParaRPr>
          </a:p>
        </p:txBody>
      </p:sp>
      <p:sp>
        <p:nvSpPr>
          <p:cNvPr id="14" name="Title 13"/>
          <p:cNvSpPr>
            <a:spLocks noGrp="1"/>
          </p:cNvSpPr>
          <p:nvPr>
            <p:ph type="title"/>
          </p:nvPr>
        </p:nvSpPr>
        <p:spPr>
          <a:xfrm>
            <a:off x="727075" y="99528"/>
            <a:ext cx="8320860" cy="418020"/>
          </a:xfrm>
        </p:spPr>
        <p:txBody>
          <a:bodyPr/>
          <a:lstStyle/>
          <a:p>
            <a:pPr eaLnBrk="1" hangingPunct="1">
              <a:defRPr/>
            </a:pPr>
            <a:endParaRPr lang="en-GB" dirty="0"/>
          </a:p>
        </p:txBody>
      </p:sp>
      <p:sp>
        <p:nvSpPr>
          <p:cNvPr id="5" name="Footer Placeholder 5"/>
          <p:cNvSpPr>
            <a:spLocks noGrp="1"/>
          </p:cNvSpPr>
          <p:nvPr>
            <p:ph type="ftr" sz="quarter" idx="10"/>
          </p:nvPr>
        </p:nvSpPr>
        <p:spPr>
          <a:xfrm>
            <a:off x="6156176" y="5233764"/>
            <a:ext cx="2272448" cy="412873"/>
          </a:xfrm>
          <a:solidFill>
            <a:schemeClr val="bg1"/>
          </a:solidFill>
          <a:ln>
            <a:miter lim="800000"/>
            <a:headEnd/>
            <a:tailEnd/>
          </a:ln>
        </p:spPr>
        <p:txBody>
          <a:bodyPr wrap="square" numCol="1" compatLnSpc="1">
            <a:prstTxWarp prst="textNoShape">
              <a:avLst/>
            </a:prstTxWarp>
          </a:bodyPr>
          <a:lstStyle/>
          <a:p>
            <a:pPr fontAlgn="base">
              <a:spcBef>
                <a:spcPct val="0"/>
              </a:spcBef>
              <a:spcAft>
                <a:spcPct val="0"/>
              </a:spcAft>
              <a:defRPr/>
            </a:pPr>
            <a:r>
              <a:rPr lang="en-US" sz="700" dirty="0"/>
              <a:t>This project has received funding from the European Union's Horizon 2020 research and innovation programme under grant agreement No 823852</a:t>
            </a:r>
            <a:endParaRPr lang="fr-FR" sz="700" dirty="0"/>
          </a:p>
        </p:txBody>
      </p:sp>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247" r="491"/>
          <a:stretch/>
        </p:blipFill>
        <p:spPr bwMode="auto">
          <a:xfrm>
            <a:off x="2044054" y="934981"/>
            <a:ext cx="4911874" cy="17854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1725" y="2711633"/>
            <a:ext cx="3956532" cy="338554"/>
          </a:xfrm>
          <a:prstGeom prst="rect">
            <a:avLst/>
          </a:prstGeom>
          <a:noFill/>
        </p:spPr>
        <p:txBody>
          <a:bodyPr wrap="none" rtlCol="0">
            <a:spAutoFit/>
          </a:bodyPr>
          <a:lstStyle/>
          <a:p>
            <a:r>
              <a:rPr lang="en-GB" sz="1600" b="1" dirty="0" smtClean="0">
                <a:solidFill>
                  <a:srgbClr val="FF0000"/>
                </a:solidFill>
              </a:rPr>
              <a:t>P</a:t>
            </a:r>
            <a:r>
              <a:rPr lang="en-GB" sz="1600" dirty="0" smtClean="0"/>
              <a:t>hoton </a:t>
            </a:r>
            <a:r>
              <a:rPr lang="en-GB" sz="1600" b="1" dirty="0" smtClean="0">
                <a:solidFill>
                  <a:srgbClr val="FF0000"/>
                </a:solidFill>
              </a:rPr>
              <a:t>a</a:t>
            </a:r>
            <a:r>
              <a:rPr lang="en-GB" sz="1600" dirty="0" smtClean="0"/>
              <a:t>nd </a:t>
            </a:r>
            <a:r>
              <a:rPr lang="en-GB" sz="1600" b="1" dirty="0" smtClean="0">
                <a:solidFill>
                  <a:srgbClr val="FF0000"/>
                </a:solidFill>
              </a:rPr>
              <a:t>N</a:t>
            </a:r>
            <a:r>
              <a:rPr lang="en-GB" sz="1600" dirty="0" smtClean="0"/>
              <a:t>eutron </a:t>
            </a:r>
            <a:r>
              <a:rPr lang="en-GB" sz="1600" b="1" dirty="0" smtClean="0">
                <a:solidFill>
                  <a:srgbClr val="FF0000"/>
                </a:solidFill>
              </a:rPr>
              <a:t>O</a:t>
            </a:r>
            <a:r>
              <a:rPr lang="en-GB" sz="1600" dirty="0" smtClean="0"/>
              <a:t>pen </a:t>
            </a:r>
            <a:r>
              <a:rPr lang="en-GB" sz="1600" b="1" dirty="0" smtClean="0">
                <a:solidFill>
                  <a:srgbClr val="FF0000"/>
                </a:solidFill>
              </a:rPr>
              <a:t>S</a:t>
            </a:r>
            <a:r>
              <a:rPr lang="en-GB" sz="1600" dirty="0" smtClean="0"/>
              <a:t>cience </a:t>
            </a:r>
            <a:r>
              <a:rPr lang="en-GB" sz="1600" b="1" dirty="0" smtClean="0">
                <a:solidFill>
                  <a:srgbClr val="FF0000"/>
                </a:solidFill>
              </a:rPr>
              <a:t>C</a:t>
            </a:r>
            <a:r>
              <a:rPr lang="en-GB" sz="1600" dirty="0" smtClean="0"/>
              <a:t>loud</a:t>
            </a:r>
            <a:endParaRPr lang="en-GB" sz="1600" dirty="0"/>
          </a:p>
        </p:txBody>
      </p:sp>
      <p:sp>
        <p:nvSpPr>
          <p:cNvPr id="3" name="Slide Number Placeholder 2"/>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a:t>
            </a:fld>
            <a:endParaRPr lang="fr-FR" altLang="fr-FR"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8624" y="5233764"/>
            <a:ext cx="619311" cy="412874"/>
          </a:xfrm>
          <a:prstGeom prst="rect">
            <a:avLst/>
          </a:prstGeom>
        </p:spPr>
      </p:pic>
      <p:sp>
        <p:nvSpPr>
          <p:cNvPr id="9" name="Footer Placeholder 5"/>
          <p:cNvSpPr txBox="1">
            <a:spLocks/>
          </p:cNvSpPr>
          <p:nvPr/>
        </p:nvSpPr>
        <p:spPr bwMode="gray">
          <a:xfrm>
            <a:off x="727075" y="5338854"/>
            <a:ext cx="3988941" cy="241215"/>
          </a:xfrm>
          <a:prstGeom prst="rect">
            <a:avLst/>
          </a:prstGeom>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fontAlgn="base">
              <a:spcBef>
                <a:spcPct val="0"/>
              </a:spcBef>
              <a:spcAft>
                <a:spcPct val="0"/>
              </a:spcAft>
              <a:defRPr/>
            </a:pPr>
            <a:r>
              <a:rPr lang="en-GB" dirty="0"/>
              <a:t>R </a:t>
            </a:r>
            <a:r>
              <a:rPr lang="en-GB" dirty="0" err="1"/>
              <a:t>Dimper</a:t>
            </a:r>
            <a:r>
              <a:rPr lang="en-GB" dirty="0"/>
              <a:t> – </a:t>
            </a:r>
            <a:r>
              <a:rPr lang="en-GB" dirty="0" smtClean="0"/>
              <a:t>PaNOSC @ ESFRI </a:t>
            </a:r>
            <a:r>
              <a:rPr lang="en-GB" dirty="0"/>
              <a:t>RIs-EOSC liaison </a:t>
            </a:r>
            <a:r>
              <a:rPr lang="en-GB" dirty="0" smtClean="0"/>
              <a:t>workshop – 30 January 2019</a:t>
            </a:r>
            <a:endParaRPr lang="en-GB" dirty="0"/>
          </a:p>
        </p:txBody>
      </p:sp>
    </p:spTree>
    <p:extLst>
      <p:ext uri="{BB962C8B-B14F-4D97-AF65-F5344CB8AC3E}">
        <p14:creationId xmlns:p14="http://schemas.microsoft.com/office/powerpoint/2010/main" val="27509509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10</a:t>
            </a:fld>
            <a:endParaRPr lang="fr-FR" altLang="fr-FR" dirty="0"/>
          </a:p>
        </p:txBody>
      </p:sp>
      <p:sp>
        <p:nvSpPr>
          <p:cNvPr id="5" name="TextBox 4"/>
          <p:cNvSpPr txBox="1"/>
          <p:nvPr/>
        </p:nvSpPr>
        <p:spPr>
          <a:xfrm>
            <a:off x="732670" y="697260"/>
            <a:ext cx="5279490" cy="2025509"/>
          </a:xfrm>
          <a:prstGeom prst="rect">
            <a:avLst/>
          </a:prstGeom>
          <a:solidFill>
            <a:srgbClr val="E7FFFF"/>
          </a:solidFill>
          <a:effectLst>
            <a:outerShdw blurRad="50800" dist="38100" dir="2700000" algn="tl" rotWithShape="0">
              <a:prstClr val="black">
                <a:alpha val="40000"/>
              </a:prstClr>
            </a:outerShdw>
          </a:effectLst>
        </p:spPr>
        <p:txBody>
          <a:bodyPr wrap="square" lIns="180000" tIns="180000" rIns="180000" bIns="180000" rtlCol="0">
            <a:spAutoFit/>
          </a:bodyPr>
          <a:lstStyle/>
          <a:p>
            <a:r>
              <a:rPr lang="en-GB" b="1" dirty="0" smtClean="0"/>
              <a:t>What</a:t>
            </a:r>
            <a:r>
              <a:rPr lang="en-GB" dirty="0" smtClean="0"/>
              <a:t> – </a:t>
            </a:r>
            <a:r>
              <a:rPr lang="en-GB" b="1" dirty="0" smtClean="0"/>
              <a:t>PaNOSC</a:t>
            </a:r>
            <a:r>
              <a:rPr lang="en-GB" dirty="0" smtClean="0"/>
              <a:t> provides petabytes of curated data from thousands of applied and basic science experiments annually and the analysis software for many fields ranging from materials and life sciences to cultural heritage and palaeontology.</a:t>
            </a:r>
            <a:endParaRPr lang="en-GB" dirty="0"/>
          </a:p>
        </p:txBody>
      </p:sp>
      <p:sp>
        <p:nvSpPr>
          <p:cNvPr id="6" name="Rectangle 5"/>
          <p:cNvSpPr/>
          <p:nvPr/>
        </p:nvSpPr>
        <p:spPr>
          <a:xfrm>
            <a:off x="2699792" y="3001516"/>
            <a:ext cx="5783475" cy="1548455"/>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lIns="180000" tIns="180000" rIns="180000" bIns="180000">
            <a:spAutoFit/>
          </a:bodyPr>
          <a:lstStyle/>
          <a:p>
            <a:pPr>
              <a:spcAft>
                <a:spcPts val="600"/>
              </a:spcAft>
            </a:pPr>
            <a:r>
              <a:rPr lang="en-US" b="1" dirty="0" smtClean="0">
                <a:solidFill>
                  <a:srgbClr val="FF0000"/>
                </a:solidFill>
              </a:rPr>
              <a:t>Opportunity: </a:t>
            </a:r>
            <a:r>
              <a:rPr lang="en-US" dirty="0" smtClean="0">
                <a:solidFill>
                  <a:srgbClr val="FF0000"/>
                </a:solidFill>
              </a:rPr>
              <a:t>leave data at source so users can access them remotely without having to export them and promote the re-use of datasets.</a:t>
            </a:r>
          </a:p>
          <a:p>
            <a:r>
              <a:rPr lang="en-US" dirty="0" smtClean="0">
                <a:solidFill>
                  <a:srgbClr val="FF0000"/>
                </a:solidFill>
              </a:rPr>
              <a:t>Provide FAIR data to the EOSC for re-use.</a:t>
            </a:r>
            <a:endParaRPr lang="en-US" dirty="0">
              <a:solidFill>
                <a:srgbClr val="FF0000"/>
              </a:solidFill>
            </a:endParaRPr>
          </a:p>
        </p:txBody>
      </p:sp>
    </p:spTree>
    <p:extLst>
      <p:ext uri="{BB962C8B-B14F-4D97-AF65-F5344CB8AC3E}">
        <p14:creationId xmlns:p14="http://schemas.microsoft.com/office/powerpoint/2010/main" val="329459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PaNOSC – FAIR, EOSC, Open Science</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11</a:t>
            </a:fld>
            <a:endParaRPr lang="fr-FR" altLang="fr-FR" dirty="0"/>
          </a:p>
        </p:txBody>
      </p:sp>
      <p:sp>
        <p:nvSpPr>
          <p:cNvPr id="5" name="Content Placeholder 5"/>
          <p:cNvSpPr txBox="1">
            <a:spLocks/>
          </p:cNvSpPr>
          <p:nvPr/>
        </p:nvSpPr>
        <p:spPr>
          <a:xfrm>
            <a:off x="719138" y="714677"/>
            <a:ext cx="5509046" cy="3198385"/>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lIns="180000" tIns="108000" rIns="180000" bIns="180000"/>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itchFamily="34" charset="0"/>
              <a:buChar char="•"/>
            </a:pPr>
            <a:r>
              <a:rPr lang="en-US" sz="2000" dirty="0" smtClean="0">
                <a:solidFill>
                  <a:schemeClr val="accent1"/>
                </a:solidFill>
              </a:rPr>
              <a:t>How to make FAIR reality?</a:t>
            </a:r>
          </a:p>
          <a:p>
            <a:pPr marL="285750" indent="-285750">
              <a:buFont typeface="Arial" pitchFamily="34" charset="0"/>
              <a:buChar char="•"/>
            </a:pPr>
            <a:r>
              <a:rPr lang="en-US" sz="2000" dirty="0" smtClean="0">
                <a:solidFill>
                  <a:schemeClr val="accent1"/>
                </a:solidFill>
              </a:rPr>
              <a:t>How to make the EOSC reality?</a:t>
            </a:r>
          </a:p>
          <a:p>
            <a:pPr marL="285750" indent="-285750">
              <a:buFont typeface="Arial" pitchFamily="34" charset="0"/>
              <a:buChar char="•"/>
            </a:pPr>
            <a:r>
              <a:rPr lang="en-US" sz="2000" dirty="0" smtClean="0">
                <a:solidFill>
                  <a:schemeClr val="accent1"/>
                </a:solidFill>
              </a:rPr>
              <a:t>How to make Open Science reality?</a:t>
            </a:r>
          </a:p>
          <a:p>
            <a:pPr marL="285750" indent="-285750">
              <a:buFont typeface="Arial" pitchFamily="34" charset="0"/>
              <a:buChar char="•"/>
            </a:pPr>
            <a:endParaRPr lang="en-US" sz="2000" dirty="0" smtClean="0">
              <a:solidFill>
                <a:schemeClr val="accent1"/>
              </a:solidFill>
            </a:endParaRPr>
          </a:p>
          <a:p>
            <a:pPr marL="285750" indent="-285750">
              <a:buFont typeface="Arial" pitchFamily="34" charset="0"/>
              <a:buChar char="•"/>
            </a:pPr>
            <a:r>
              <a:rPr lang="en-US" sz="2000" dirty="0" smtClean="0">
                <a:solidFill>
                  <a:schemeClr val="accent1"/>
                </a:solidFill>
              </a:rPr>
              <a:t>PaNOSC will build on and help make FAIR, EOSC and Open Science become reality for the Photon and Neutron community</a:t>
            </a:r>
            <a:endParaRPr lang="en-US" sz="2000" dirty="0">
              <a:solidFill>
                <a:schemeClr val="accent1"/>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216" y="841276"/>
            <a:ext cx="2160240" cy="30717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969246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12</a:t>
            </a:fld>
            <a:endParaRPr lang="fr-FR" altLang="fr-FR" dirty="0"/>
          </a:p>
        </p:txBody>
      </p:sp>
      <p:sp>
        <p:nvSpPr>
          <p:cNvPr id="5" name="TextBox 4"/>
          <p:cNvSpPr txBox="1"/>
          <p:nvPr/>
        </p:nvSpPr>
        <p:spPr>
          <a:xfrm>
            <a:off x="727075" y="697260"/>
            <a:ext cx="5501109" cy="1748510"/>
          </a:xfrm>
          <a:prstGeom prst="rect">
            <a:avLst/>
          </a:prstGeom>
          <a:solidFill>
            <a:srgbClr val="E7FFFF"/>
          </a:solidFill>
          <a:effectLst>
            <a:outerShdw blurRad="50800" dist="38100" dir="2700000" algn="tl" rotWithShape="0">
              <a:prstClr val="black">
                <a:alpha val="40000"/>
              </a:prstClr>
            </a:outerShdw>
          </a:effectLst>
        </p:spPr>
        <p:txBody>
          <a:bodyPr wrap="square" lIns="180000" tIns="180000" rIns="180000" bIns="180000" rtlCol="0">
            <a:spAutoFit/>
          </a:bodyPr>
          <a:lstStyle/>
          <a:p>
            <a:r>
              <a:rPr lang="en-GB" b="1" dirty="0" smtClean="0"/>
              <a:t>How – PaNOSC </a:t>
            </a:r>
            <a:r>
              <a:rPr lang="en-GB" dirty="0" smtClean="0"/>
              <a:t>will build on the experience with Open Data policies from </a:t>
            </a:r>
            <a:r>
              <a:rPr lang="en-GB" dirty="0" err="1" smtClean="0"/>
              <a:t>PanData</a:t>
            </a:r>
            <a:r>
              <a:rPr lang="en-GB" dirty="0" smtClean="0"/>
              <a:t> and existing metadata catalogues, extend existing </a:t>
            </a:r>
            <a:r>
              <a:rPr lang="en-GB" dirty="0" err="1" smtClean="0"/>
              <a:t>Jupyter</a:t>
            </a:r>
            <a:r>
              <a:rPr lang="en-GB" dirty="0" smtClean="0"/>
              <a:t> notebook services and remote desktop, generalise simulation, link data and services to EOSC.</a:t>
            </a:r>
            <a:endParaRPr lang="en-GB" dirty="0"/>
          </a:p>
        </p:txBody>
      </p:sp>
      <p:sp>
        <p:nvSpPr>
          <p:cNvPr id="6" name="Rectangle 5"/>
          <p:cNvSpPr/>
          <p:nvPr/>
        </p:nvSpPr>
        <p:spPr>
          <a:xfrm>
            <a:off x="2555776" y="2713484"/>
            <a:ext cx="6048672" cy="2025509"/>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lIns="180000" tIns="180000" rIns="180000" bIns="180000">
            <a:spAutoFit/>
          </a:bodyPr>
          <a:lstStyle/>
          <a:p>
            <a:r>
              <a:rPr lang="en-US" b="1" dirty="0" smtClean="0">
                <a:solidFill>
                  <a:srgbClr val="FF0000"/>
                </a:solidFill>
              </a:rPr>
              <a:t>Opportunity: </a:t>
            </a:r>
            <a:r>
              <a:rPr lang="en-US" dirty="0" smtClean="0">
                <a:solidFill>
                  <a:srgbClr val="FF0000"/>
                </a:solidFill>
              </a:rPr>
              <a:t>build on existing experience to fast track new RIs, enhance existing catalogues with help of experts, develop a cross-catalogue search mechanism, generalize notebooks + remote data analysis and link all this to the EOSC to build the EOSC from the bottom up through with e-infrastructures.</a:t>
            </a:r>
            <a:endParaRPr lang="en-US" dirty="0">
              <a:solidFill>
                <a:srgbClr val="FF0000"/>
              </a:solidFill>
            </a:endParaRPr>
          </a:p>
        </p:txBody>
      </p:sp>
    </p:spTree>
    <p:extLst>
      <p:ext uri="{BB962C8B-B14F-4D97-AF65-F5344CB8AC3E}">
        <p14:creationId xmlns:p14="http://schemas.microsoft.com/office/powerpoint/2010/main" val="84115336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PaNOSC KPIs – 2018/2023</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13</a:t>
            </a:fld>
            <a:endParaRPr lang="fr-FR" altLang="fr-FR" dirty="0"/>
          </a:p>
        </p:txBody>
      </p:sp>
      <p:graphicFrame>
        <p:nvGraphicFramePr>
          <p:cNvPr id="5" name="Content Placeholder 15"/>
          <p:cNvGraphicFramePr>
            <a:graphicFrameLocks/>
          </p:cNvGraphicFramePr>
          <p:nvPr>
            <p:extLst>
              <p:ext uri="{D42A27DB-BD31-4B8C-83A1-F6EECF244321}">
                <p14:modId xmlns:p14="http://schemas.microsoft.com/office/powerpoint/2010/main" val="199331369"/>
              </p:ext>
            </p:extLst>
          </p:nvPr>
        </p:nvGraphicFramePr>
        <p:xfrm>
          <a:off x="179392" y="561219"/>
          <a:ext cx="8819777" cy="3413760"/>
        </p:xfrm>
        <a:graphic>
          <a:graphicData uri="http://schemas.openxmlformats.org/drawingml/2006/table">
            <a:tbl>
              <a:tblPr firstRow="1" bandRow="1">
                <a:tableStyleId>{21E4AEA4-8DFA-4A89-87EB-49C32662AFE0}</a:tableStyleId>
              </a:tblPr>
              <a:tblGrid>
                <a:gridCol w="2434613">
                  <a:extLst>
                    <a:ext uri="{9D8B030D-6E8A-4147-A177-3AD203B41FA5}">
                      <a16:colId xmlns:a16="http://schemas.microsoft.com/office/drawing/2014/main" val="3631395452"/>
                    </a:ext>
                  </a:extLst>
                </a:gridCol>
                <a:gridCol w="1064194">
                  <a:extLst>
                    <a:ext uri="{9D8B030D-6E8A-4147-A177-3AD203B41FA5}">
                      <a16:colId xmlns:a16="http://schemas.microsoft.com/office/drawing/2014/main" val="3784366310"/>
                    </a:ext>
                  </a:extLst>
                </a:gridCol>
                <a:gridCol w="1064194">
                  <a:extLst>
                    <a:ext uri="{9D8B030D-6E8A-4147-A177-3AD203B41FA5}">
                      <a16:colId xmlns:a16="http://schemas.microsoft.com/office/drawing/2014/main" val="83051728"/>
                    </a:ext>
                  </a:extLst>
                </a:gridCol>
                <a:gridCol w="1064194">
                  <a:extLst>
                    <a:ext uri="{9D8B030D-6E8A-4147-A177-3AD203B41FA5}">
                      <a16:colId xmlns:a16="http://schemas.microsoft.com/office/drawing/2014/main" val="1631644506"/>
                    </a:ext>
                  </a:extLst>
                </a:gridCol>
                <a:gridCol w="1064194">
                  <a:extLst>
                    <a:ext uri="{9D8B030D-6E8A-4147-A177-3AD203B41FA5}">
                      <a16:colId xmlns:a16="http://schemas.microsoft.com/office/drawing/2014/main" val="4291135528"/>
                    </a:ext>
                  </a:extLst>
                </a:gridCol>
                <a:gridCol w="1064194">
                  <a:extLst>
                    <a:ext uri="{9D8B030D-6E8A-4147-A177-3AD203B41FA5}">
                      <a16:colId xmlns:a16="http://schemas.microsoft.com/office/drawing/2014/main" val="4118314918"/>
                    </a:ext>
                  </a:extLst>
                </a:gridCol>
                <a:gridCol w="1064194">
                  <a:extLst>
                    <a:ext uri="{9D8B030D-6E8A-4147-A177-3AD203B41FA5}">
                      <a16:colId xmlns:a16="http://schemas.microsoft.com/office/drawing/2014/main" val="975948819"/>
                    </a:ext>
                  </a:extLst>
                </a:gridCol>
              </a:tblGrid>
              <a:tr h="365570">
                <a:tc>
                  <a:txBody>
                    <a:bodyPr/>
                    <a:lstStyle/>
                    <a:p>
                      <a:r>
                        <a:rPr lang="en-US" dirty="0" smtClean="0"/>
                        <a:t>   </a:t>
                      </a:r>
                      <a:endParaRPr lang="en-US" dirty="0"/>
                    </a:p>
                  </a:txBody>
                  <a:tcPr>
                    <a:solidFill>
                      <a:schemeClr val="accent1"/>
                    </a:solidFill>
                  </a:tcPr>
                </a:tc>
                <a:tc>
                  <a:txBody>
                    <a:bodyPr/>
                    <a:lstStyle/>
                    <a:p>
                      <a:pPr algn="ctr"/>
                      <a:r>
                        <a:rPr lang="en-US" dirty="0" smtClean="0"/>
                        <a:t>ILL</a:t>
                      </a:r>
                      <a:endParaRPr lang="en-US" dirty="0"/>
                    </a:p>
                  </a:txBody>
                  <a:tcPr>
                    <a:solidFill>
                      <a:schemeClr val="accent1"/>
                    </a:solidFill>
                  </a:tcPr>
                </a:tc>
                <a:tc>
                  <a:txBody>
                    <a:bodyPr/>
                    <a:lstStyle/>
                    <a:p>
                      <a:pPr algn="ctr"/>
                      <a:r>
                        <a:rPr lang="en-US" dirty="0" smtClean="0"/>
                        <a:t>ESRF</a:t>
                      </a:r>
                      <a:endParaRPr lang="en-US" dirty="0"/>
                    </a:p>
                  </a:txBody>
                  <a:tcPr>
                    <a:solidFill>
                      <a:schemeClr val="accent1"/>
                    </a:solidFill>
                  </a:tcPr>
                </a:tc>
                <a:tc>
                  <a:txBody>
                    <a:bodyPr/>
                    <a:lstStyle/>
                    <a:p>
                      <a:pPr algn="ctr"/>
                      <a:r>
                        <a:rPr lang="en-US" dirty="0" smtClean="0"/>
                        <a:t>CERIC</a:t>
                      </a:r>
                      <a:endParaRPr lang="en-US" dirty="0"/>
                    </a:p>
                  </a:txBody>
                  <a:tcPr>
                    <a:solidFill>
                      <a:schemeClr val="accent1"/>
                    </a:solidFill>
                  </a:tcPr>
                </a:tc>
                <a:tc>
                  <a:txBody>
                    <a:bodyPr/>
                    <a:lstStyle/>
                    <a:p>
                      <a:pPr algn="ctr"/>
                      <a:r>
                        <a:rPr lang="en-US" dirty="0" smtClean="0"/>
                        <a:t>XFEL</a:t>
                      </a:r>
                      <a:endParaRPr lang="en-US" dirty="0"/>
                    </a:p>
                  </a:txBody>
                  <a:tcPr>
                    <a:solidFill>
                      <a:schemeClr val="accent1"/>
                    </a:solidFill>
                  </a:tcPr>
                </a:tc>
                <a:tc>
                  <a:txBody>
                    <a:bodyPr/>
                    <a:lstStyle/>
                    <a:p>
                      <a:pPr algn="ctr"/>
                      <a:r>
                        <a:rPr lang="en-US" dirty="0" smtClean="0"/>
                        <a:t>ELI</a:t>
                      </a:r>
                      <a:endParaRPr lang="en-US" dirty="0"/>
                    </a:p>
                  </a:txBody>
                  <a:tcPr>
                    <a:solidFill>
                      <a:schemeClr val="accent1"/>
                    </a:solidFill>
                  </a:tcPr>
                </a:tc>
                <a:tc>
                  <a:txBody>
                    <a:bodyPr/>
                    <a:lstStyle/>
                    <a:p>
                      <a:pPr algn="ctr"/>
                      <a:r>
                        <a:rPr lang="en-US" dirty="0" smtClean="0"/>
                        <a:t>ESS</a:t>
                      </a:r>
                      <a:endParaRPr lang="en-US" dirty="0"/>
                    </a:p>
                  </a:txBody>
                  <a:tcPr>
                    <a:solidFill>
                      <a:schemeClr val="accent1"/>
                    </a:solidFill>
                  </a:tcPr>
                </a:tc>
                <a:extLst>
                  <a:ext uri="{0D108BD9-81ED-4DB2-BD59-A6C34878D82A}">
                    <a16:rowId xmlns:a16="http://schemas.microsoft.com/office/drawing/2014/main" val="1127228207"/>
                  </a:ext>
                </a:extLst>
              </a:tr>
              <a:tr h="0">
                <a:tc>
                  <a:txBody>
                    <a:bodyPr/>
                    <a:lstStyle/>
                    <a:p>
                      <a:r>
                        <a:rPr lang="en-GB" sz="1400" b="1" dirty="0" smtClean="0"/>
                        <a:t>Data/year</a:t>
                      </a:r>
                      <a:r>
                        <a:rPr lang="en-GB" sz="1400" b="1" baseline="0" dirty="0" smtClean="0"/>
                        <a:t> 2018</a:t>
                      </a:r>
                      <a:endParaRPr lang="en-GB" sz="1400" b="1" dirty="0"/>
                    </a:p>
                  </a:txBody>
                  <a:tcPr anchor="ctr">
                    <a:lnB w="12700" cmpd="sng">
                      <a:noFill/>
                    </a:lnB>
                  </a:tcPr>
                </a:tc>
                <a:tc>
                  <a:txBody>
                    <a:bodyPr/>
                    <a:lstStyle/>
                    <a:p>
                      <a:pPr algn="r"/>
                      <a:r>
                        <a:rPr lang="en-GB" sz="1400" b="1" dirty="0" smtClean="0"/>
                        <a:t>0.2 PB</a:t>
                      </a:r>
                      <a:endParaRPr lang="en-GB" sz="1400" b="1" dirty="0"/>
                    </a:p>
                  </a:txBody>
                  <a:tcPr anchor="ctr">
                    <a:lnB w="12700" cmpd="sng">
                      <a:noFill/>
                    </a:lnB>
                  </a:tcPr>
                </a:tc>
                <a:tc>
                  <a:txBody>
                    <a:bodyPr/>
                    <a:lstStyle/>
                    <a:p>
                      <a:pPr algn="r"/>
                      <a:r>
                        <a:rPr lang="en-GB" sz="1400" b="1" dirty="0"/>
                        <a:t>8 PB</a:t>
                      </a:r>
                    </a:p>
                  </a:txBody>
                  <a:tcPr anchor="ctr">
                    <a:lnB w="12700" cmpd="sng">
                      <a:noFill/>
                    </a:lnB>
                  </a:tcPr>
                </a:tc>
                <a:tc>
                  <a:txBody>
                    <a:bodyPr/>
                    <a:lstStyle/>
                    <a:p>
                      <a:pPr algn="r"/>
                      <a:r>
                        <a:rPr lang="en-GB" sz="1400" b="1" dirty="0"/>
                        <a:t>1 PB</a:t>
                      </a:r>
                    </a:p>
                  </a:txBody>
                  <a:tcPr anchor="ctr">
                    <a:lnB w="12700" cmpd="sng">
                      <a:noFill/>
                    </a:lnB>
                  </a:tcPr>
                </a:tc>
                <a:tc>
                  <a:txBody>
                    <a:bodyPr/>
                    <a:lstStyle/>
                    <a:p>
                      <a:pPr algn="r"/>
                      <a:r>
                        <a:rPr lang="en-GB" sz="1400" b="1" dirty="0"/>
                        <a:t>3PB</a:t>
                      </a:r>
                    </a:p>
                  </a:txBody>
                  <a:tcPr anchor="ctr">
                    <a:lnB w="12700" cmpd="sng">
                      <a:noFill/>
                    </a:lnB>
                  </a:tcPr>
                </a:tc>
                <a:tc>
                  <a:txBody>
                    <a:bodyPr/>
                    <a:lstStyle/>
                    <a:p>
                      <a:pPr algn="r"/>
                      <a:r>
                        <a:rPr lang="en-GB" sz="1400" b="1" dirty="0" smtClean="0"/>
                        <a:t>&lt; 1 PB</a:t>
                      </a:r>
                      <a:endParaRPr lang="en-GB" sz="1400" b="1" dirty="0"/>
                    </a:p>
                  </a:txBody>
                  <a:tcPr anchor="ctr">
                    <a:lnB w="12700" cmpd="sng">
                      <a:noFill/>
                    </a:lnB>
                  </a:tcPr>
                </a:tc>
                <a:tc>
                  <a:txBody>
                    <a:bodyPr/>
                    <a:lstStyle/>
                    <a:p>
                      <a:pPr algn="r"/>
                      <a:r>
                        <a:rPr lang="en-GB" sz="1400" b="1" dirty="0"/>
                        <a:t>0</a:t>
                      </a:r>
                    </a:p>
                  </a:txBody>
                  <a:tcPr anchor="ctr">
                    <a:lnB w="12700" cmpd="sng">
                      <a:noFill/>
                    </a:lnB>
                  </a:tcPr>
                </a:tc>
                <a:extLst>
                  <a:ext uri="{0D108BD9-81ED-4DB2-BD59-A6C34878D82A}">
                    <a16:rowId xmlns:a16="http://schemas.microsoft.com/office/drawing/2014/main" val="85817682"/>
                  </a:ext>
                </a:extLst>
              </a:tr>
              <a:tr h="0">
                <a:tc>
                  <a:txBody>
                    <a:bodyPr/>
                    <a:lstStyle/>
                    <a:p>
                      <a:r>
                        <a:rPr lang="en-GB" sz="1400" b="1" dirty="0" smtClean="0"/>
                        <a:t>Data/year</a:t>
                      </a:r>
                      <a:r>
                        <a:rPr lang="en-GB" sz="1400" b="1" baseline="0" dirty="0" smtClean="0"/>
                        <a:t> 2023</a:t>
                      </a:r>
                      <a:endParaRPr lang="en-GB" sz="1400" b="1"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0.6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50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15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100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10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r"/>
                      <a:r>
                        <a:rPr lang="en-GB" sz="1400" b="1" dirty="0" smtClean="0">
                          <a:solidFill>
                            <a:srgbClr val="FF0000"/>
                          </a:solidFill>
                        </a:rPr>
                        <a:t>&lt;</a:t>
                      </a:r>
                      <a:r>
                        <a:rPr lang="en-GB" sz="1400" b="1" baseline="0" dirty="0" smtClean="0">
                          <a:solidFill>
                            <a:srgbClr val="FF0000"/>
                          </a:solidFill>
                        </a:rPr>
                        <a:t> 1 PB</a:t>
                      </a:r>
                      <a:endParaRPr lang="en-GB" sz="1400" b="1" dirty="0">
                        <a:solidFill>
                          <a:srgbClr val="FF0000"/>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16300255"/>
                  </a:ext>
                </a:extLst>
              </a:tr>
              <a:tr h="0">
                <a:tc>
                  <a:txBody>
                    <a:bodyPr/>
                    <a:lstStyle/>
                    <a:p>
                      <a:r>
                        <a:rPr lang="en-GB" sz="1400" b="1" dirty="0"/>
                        <a:t>Data </a:t>
                      </a:r>
                      <a:r>
                        <a:rPr lang="en-GB" sz="1400" b="1" dirty="0" smtClean="0"/>
                        <a:t>Policy 2018</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2011</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2016</a:t>
                      </a:r>
                    </a:p>
                  </a:txBody>
                  <a:tcPr anchor="ctr">
                    <a:lnT w="12700" cap="flat" cmpd="sng" algn="ctr">
                      <a:solidFill>
                        <a:schemeClr val="tx1"/>
                      </a:solidFill>
                      <a:prstDash val="solid"/>
                      <a:round/>
                      <a:headEnd type="none" w="med" len="med"/>
                      <a:tailEnd type="none" w="med" len="med"/>
                    </a:lnT>
                  </a:tcPr>
                </a:tc>
                <a:tc>
                  <a:txBody>
                    <a:bodyPr/>
                    <a:lstStyle/>
                    <a:p>
                      <a:pPr algn="r"/>
                      <a:r>
                        <a:rPr lang="en-US" sz="1400" b="1" dirty="0" smtClean="0"/>
                        <a:t>2014</a:t>
                      </a:r>
                      <a:r>
                        <a:rPr lang="en-US" sz="1400" b="0" dirty="0" smtClean="0"/>
                        <a:t>(3/8</a:t>
                      </a:r>
                      <a:r>
                        <a:rPr lang="en-US" sz="1400" b="0" dirty="0"/>
                        <a:t>)</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2017</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in </a:t>
                      </a:r>
                      <a:r>
                        <a:rPr lang="en-GB" sz="1400" b="1" dirty="0" err="1" smtClean="0"/>
                        <a:t>prog</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2017</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34869907"/>
                  </a:ext>
                </a:extLst>
              </a:tr>
              <a:tr h="0">
                <a:tc>
                  <a:txBody>
                    <a:bodyPr/>
                    <a:lstStyle/>
                    <a:p>
                      <a:r>
                        <a:rPr lang="en-GB" sz="1400" b="1" dirty="0" smtClean="0"/>
                        <a:t>Data Policy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2011</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2016</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US" sz="1400" b="1" dirty="0" smtClean="0">
                          <a:solidFill>
                            <a:srgbClr val="FF0000"/>
                          </a:solidFill>
                        </a:rPr>
                        <a:t>2019</a:t>
                      </a:r>
                      <a:endParaRPr lang="en-US"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2017</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solidFill>
                            <a:srgbClr val="FF0000"/>
                          </a:solidFill>
                        </a:rPr>
                        <a:t>2019</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2017</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293575075"/>
                  </a:ext>
                </a:extLst>
              </a:tr>
              <a:tr h="0">
                <a:tc>
                  <a:txBody>
                    <a:bodyPr/>
                    <a:lstStyle/>
                    <a:p>
                      <a:r>
                        <a:rPr lang="en-GB" sz="1400" b="1" dirty="0"/>
                        <a:t>Metadata </a:t>
                      </a:r>
                      <a:r>
                        <a:rPr lang="en-GB" sz="1400" b="1" dirty="0" smtClean="0"/>
                        <a:t>catalogue 2018</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Local</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err="1"/>
                        <a:t>Icat</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Local</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err="1"/>
                        <a:t>myMdC</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No</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err="1"/>
                        <a:t>SciCat</a:t>
                      </a:r>
                      <a:endParaRPr lang="en-GB" sz="1400" b="1"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91524767"/>
                  </a:ext>
                </a:extLst>
              </a:tr>
              <a:tr h="0">
                <a:tc>
                  <a:txBody>
                    <a:bodyPr/>
                    <a:lstStyle/>
                    <a:p>
                      <a:r>
                        <a:rPr lang="en-GB" sz="1400" b="1" dirty="0" smtClean="0"/>
                        <a:t>Metadata</a:t>
                      </a:r>
                      <a:r>
                        <a:rPr lang="en-GB" sz="1400" b="1" baseline="0" dirty="0" smtClean="0"/>
                        <a:t> catalogue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Local</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err="1" smtClean="0"/>
                        <a:t>Icat</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err="1" smtClean="0">
                          <a:solidFill>
                            <a:srgbClr val="FF0000"/>
                          </a:solidFill>
                        </a:rPr>
                        <a:t>Icat</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err="1" smtClean="0">
                          <a:solidFill>
                            <a:schemeClr val="tx1"/>
                          </a:solidFill>
                        </a:rPr>
                        <a:t>myMdC</a:t>
                      </a:r>
                      <a:endParaRPr lang="en-GB" sz="1400" b="1" dirty="0">
                        <a:solidFill>
                          <a:schemeClr val="tx1"/>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solidFill>
                            <a:srgbClr val="FF0000"/>
                          </a:solidFill>
                        </a:rPr>
                        <a:t>[TBD]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err="1" smtClean="0"/>
                        <a:t>SciCat</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748907972"/>
                  </a:ext>
                </a:extLst>
              </a:tr>
              <a:tr h="0">
                <a:tc>
                  <a:txBody>
                    <a:bodyPr/>
                    <a:lstStyle/>
                    <a:p>
                      <a:r>
                        <a:rPr lang="en-GB" sz="1400" b="1" dirty="0"/>
                        <a:t>Metadata </a:t>
                      </a:r>
                      <a:r>
                        <a:rPr lang="en-GB" sz="1400" b="1" dirty="0" smtClean="0"/>
                        <a:t>definition</a:t>
                      </a:r>
                      <a:r>
                        <a:rPr lang="en-GB" sz="1400" b="1" baseline="0" dirty="0" smtClean="0"/>
                        <a:t> 2018</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Nexus</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Nexus</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custom</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err="1"/>
                        <a:t>myMdC</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a:t>
                      </a:r>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a:t>Nexus</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0031420"/>
                  </a:ext>
                </a:extLst>
              </a:tr>
              <a:tr h="0">
                <a:tc>
                  <a:txBody>
                    <a:bodyPr/>
                    <a:lstStyle/>
                    <a:p>
                      <a:r>
                        <a:rPr lang="en-GB" sz="1400" b="1" dirty="0" smtClean="0"/>
                        <a:t>Metadata</a:t>
                      </a:r>
                      <a:r>
                        <a:rPr lang="en-GB" sz="1400" b="1" baseline="0" dirty="0" smtClean="0"/>
                        <a:t> definition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Nexus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smtClean="0"/>
                        <a:t>Nexus</a:t>
                      </a: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Nexus</a:t>
                      </a: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Nexus</a:t>
                      </a: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smtClean="0">
                          <a:solidFill>
                            <a:srgbClr val="FF0000"/>
                          </a:solidFill>
                        </a:rPr>
                        <a:t>[Nexus]</a:t>
                      </a: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dirty="0" smtClean="0"/>
                        <a:t>Nexus</a:t>
                      </a: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235626362"/>
                  </a:ext>
                </a:extLst>
              </a:tr>
              <a:tr h="0">
                <a:tc>
                  <a:txBody>
                    <a:bodyPr/>
                    <a:lstStyle/>
                    <a:p>
                      <a:r>
                        <a:rPr lang="en-GB" sz="1400" b="1" dirty="0" smtClean="0"/>
                        <a:t>DOI 2018</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yes</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yes</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no</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yes</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no</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r"/>
                      <a:r>
                        <a:rPr lang="en-GB" sz="1400" b="1" dirty="0" smtClean="0"/>
                        <a:t>yes</a:t>
                      </a:r>
                      <a:endParaRPr lang="en-GB" sz="1400" b="1"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564716"/>
                  </a:ext>
                </a:extLst>
              </a:tr>
              <a:tr h="0">
                <a:tc>
                  <a:txBody>
                    <a:bodyPr/>
                    <a:lstStyle/>
                    <a:p>
                      <a:r>
                        <a:rPr lang="en-GB" sz="1400" b="1" dirty="0" smtClean="0"/>
                        <a:t>DOI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solidFill>
                            <a:srgbClr val="FF0000"/>
                          </a:solidFill>
                        </a:rPr>
                        <a:t>yes</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solidFill>
                            <a:srgbClr val="FF0000"/>
                          </a:solidFill>
                        </a:rPr>
                        <a:t>yes</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4228516779"/>
                  </a:ext>
                </a:extLst>
              </a:tr>
            </a:tbl>
          </a:graphicData>
        </a:graphic>
      </p:graphicFrame>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3996900"/>
            <a:ext cx="2304256" cy="1536170"/>
          </a:xfrm>
          <a:prstGeom prst="rect">
            <a:avLst/>
          </a:prstGeom>
        </p:spPr>
      </p:pic>
    </p:spTree>
    <p:extLst>
      <p:ext uri="{BB962C8B-B14F-4D97-AF65-F5344CB8AC3E}">
        <p14:creationId xmlns:p14="http://schemas.microsoft.com/office/powerpoint/2010/main" val="112370472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PaNOSC KPIs – 2018/2023</a:t>
            </a:r>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14</a:t>
            </a:fld>
            <a:endParaRPr lang="fr-FR" altLang="fr-FR" dirty="0"/>
          </a:p>
        </p:txBody>
      </p:sp>
      <p:graphicFrame>
        <p:nvGraphicFramePr>
          <p:cNvPr id="5" name="Content Placeholder 15"/>
          <p:cNvGraphicFramePr>
            <a:graphicFrameLocks/>
          </p:cNvGraphicFramePr>
          <p:nvPr>
            <p:extLst>
              <p:ext uri="{D42A27DB-BD31-4B8C-83A1-F6EECF244321}">
                <p14:modId xmlns:p14="http://schemas.microsoft.com/office/powerpoint/2010/main" val="992340215"/>
              </p:ext>
            </p:extLst>
          </p:nvPr>
        </p:nvGraphicFramePr>
        <p:xfrm>
          <a:off x="179392" y="625252"/>
          <a:ext cx="8641080" cy="2804160"/>
        </p:xfrm>
        <a:graphic>
          <a:graphicData uri="http://schemas.openxmlformats.org/drawingml/2006/table">
            <a:tbl>
              <a:tblPr firstRow="1" bandRow="1">
                <a:tableStyleId>{21E4AEA4-8DFA-4A89-87EB-49C32662AFE0}</a:tableStyleId>
              </a:tblPr>
              <a:tblGrid>
                <a:gridCol w="2160360">
                  <a:extLst>
                    <a:ext uri="{9D8B030D-6E8A-4147-A177-3AD203B41FA5}">
                      <a16:colId xmlns:a16="http://schemas.microsoft.com/office/drawing/2014/main" val="3631395452"/>
                    </a:ext>
                  </a:extLst>
                </a:gridCol>
                <a:gridCol w="864096">
                  <a:extLst>
                    <a:ext uri="{9D8B030D-6E8A-4147-A177-3AD203B41FA5}">
                      <a16:colId xmlns:a16="http://schemas.microsoft.com/office/drawing/2014/main" val="3784366310"/>
                    </a:ext>
                  </a:extLst>
                </a:gridCol>
                <a:gridCol w="1274166">
                  <a:extLst>
                    <a:ext uri="{9D8B030D-6E8A-4147-A177-3AD203B41FA5}">
                      <a16:colId xmlns:a16="http://schemas.microsoft.com/office/drawing/2014/main" val="83051728"/>
                    </a:ext>
                  </a:extLst>
                </a:gridCol>
                <a:gridCol w="1030090">
                  <a:extLst>
                    <a:ext uri="{9D8B030D-6E8A-4147-A177-3AD203B41FA5}">
                      <a16:colId xmlns:a16="http://schemas.microsoft.com/office/drawing/2014/main" val="1631644506"/>
                    </a:ext>
                  </a:extLst>
                </a:gridCol>
                <a:gridCol w="1252310">
                  <a:extLst>
                    <a:ext uri="{9D8B030D-6E8A-4147-A177-3AD203B41FA5}">
                      <a16:colId xmlns:a16="http://schemas.microsoft.com/office/drawing/2014/main" val="4291135528"/>
                    </a:ext>
                  </a:extLst>
                </a:gridCol>
                <a:gridCol w="907930">
                  <a:extLst>
                    <a:ext uri="{9D8B030D-6E8A-4147-A177-3AD203B41FA5}">
                      <a16:colId xmlns:a16="http://schemas.microsoft.com/office/drawing/2014/main" val="4118314918"/>
                    </a:ext>
                  </a:extLst>
                </a:gridCol>
                <a:gridCol w="1152128">
                  <a:extLst>
                    <a:ext uri="{9D8B030D-6E8A-4147-A177-3AD203B41FA5}">
                      <a16:colId xmlns:a16="http://schemas.microsoft.com/office/drawing/2014/main" val="975948819"/>
                    </a:ext>
                  </a:extLst>
                </a:gridCol>
              </a:tblGrid>
              <a:tr h="365570">
                <a:tc>
                  <a:txBody>
                    <a:bodyPr/>
                    <a:lstStyle/>
                    <a:p>
                      <a:r>
                        <a:rPr lang="en-US" dirty="0" smtClean="0"/>
                        <a:t>   </a:t>
                      </a:r>
                      <a:endParaRPr lang="en-US" dirty="0"/>
                    </a:p>
                  </a:txBody>
                  <a:tcPr>
                    <a:solidFill>
                      <a:schemeClr val="accent1"/>
                    </a:solidFill>
                  </a:tcPr>
                </a:tc>
                <a:tc>
                  <a:txBody>
                    <a:bodyPr/>
                    <a:lstStyle/>
                    <a:p>
                      <a:pPr algn="ctr"/>
                      <a:r>
                        <a:rPr lang="en-US" dirty="0" smtClean="0"/>
                        <a:t>ILL</a:t>
                      </a:r>
                      <a:endParaRPr lang="en-US" dirty="0"/>
                    </a:p>
                  </a:txBody>
                  <a:tcPr>
                    <a:solidFill>
                      <a:schemeClr val="accent1"/>
                    </a:solidFill>
                  </a:tcPr>
                </a:tc>
                <a:tc>
                  <a:txBody>
                    <a:bodyPr/>
                    <a:lstStyle/>
                    <a:p>
                      <a:pPr algn="ctr"/>
                      <a:r>
                        <a:rPr lang="en-US" dirty="0" smtClean="0"/>
                        <a:t>ESRF</a:t>
                      </a:r>
                      <a:endParaRPr lang="en-US" dirty="0"/>
                    </a:p>
                  </a:txBody>
                  <a:tcPr>
                    <a:solidFill>
                      <a:schemeClr val="accent1"/>
                    </a:solidFill>
                  </a:tcPr>
                </a:tc>
                <a:tc>
                  <a:txBody>
                    <a:bodyPr/>
                    <a:lstStyle/>
                    <a:p>
                      <a:pPr algn="ctr"/>
                      <a:r>
                        <a:rPr lang="en-US" dirty="0" smtClean="0"/>
                        <a:t>CERIC</a:t>
                      </a:r>
                      <a:endParaRPr lang="en-US" dirty="0"/>
                    </a:p>
                  </a:txBody>
                  <a:tcPr>
                    <a:solidFill>
                      <a:schemeClr val="accent1"/>
                    </a:solidFill>
                  </a:tcPr>
                </a:tc>
                <a:tc>
                  <a:txBody>
                    <a:bodyPr/>
                    <a:lstStyle/>
                    <a:p>
                      <a:pPr algn="ctr"/>
                      <a:r>
                        <a:rPr lang="en-US" dirty="0" smtClean="0"/>
                        <a:t>XFEL</a:t>
                      </a:r>
                      <a:endParaRPr lang="en-US" dirty="0"/>
                    </a:p>
                  </a:txBody>
                  <a:tcPr>
                    <a:solidFill>
                      <a:schemeClr val="accent1"/>
                    </a:solidFill>
                  </a:tcPr>
                </a:tc>
                <a:tc>
                  <a:txBody>
                    <a:bodyPr/>
                    <a:lstStyle/>
                    <a:p>
                      <a:pPr algn="ctr"/>
                      <a:r>
                        <a:rPr lang="en-US" dirty="0" smtClean="0"/>
                        <a:t>ELI</a:t>
                      </a:r>
                      <a:endParaRPr lang="en-US" dirty="0"/>
                    </a:p>
                  </a:txBody>
                  <a:tcPr>
                    <a:solidFill>
                      <a:schemeClr val="accent1"/>
                    </a:solidFill>
                  </a:tcPr>
                </a:tc>
                <a:tc>
                  <a:txBody>
                    <a:bodyPr/>
                    <a:lstStyle/>
                    <a:p>
                      <a:pPr algn="ctr"/>
                      <a:r>
                        <a:rPr lang="en-US" dirty="0" smtClean="0"/>
                        <a:t>ESS</a:t>
                      </a:r>
                      <a:endParaRPr lang="en-US" dirty="0"/>
                    </a:p>
                  </a:txBody>
                  <a:tcPr>
                    <a:solidFill>
                      <a:schemeClr val="accent1"/>
                    </a:solidFill>
                  </a:tcPr>
                </a:tc>
                <a:extLst>
                  <a:ext uri="{0D108BD9-81ED-4DB2-BD59-A6C34878D82A}">
                    <a16:rowId xmlns:a16="http://schemas.microsoft.com/office/drawing/2014/main" val="1127228207"/>
                  </a:ext>
                </a:extLst>
              </a:tr>
              <a:tr h="0">
                <a:tc>
                  <a:txBody>
                    <a:bodyPr/>
                    <a:lstStyle/>
                    <a:p>
                      <a:r>
                        <a:rPr lang="en-GB" sz="1400" b="1" dirty="0"/>
                        <a:t>Open </a:t>
                      </a:r>
                      <a:r>
                        <a:rPr lang="en-GB" sz="1400" b="1" dirty="0" smtClean="0"/>
                        <a:t>Data 2018</a:t>
                      </a:r>
                      <a:endParaRPr lang="en-GB" sz="1400" b="1" dirty="0"/>
                    </a:p>
                  </a:txBody>
                  <a:tcPr anchor="ctr"/>
                </a:tc>
                <a:tc>
                  <a:txBody>
                    <a:bodyPr/>
                    <a:lstStyle/>
                    <a:p>
                      <a:pPr algn="ctr"/>
                      <a:r>
                        <a:rPr lang="en-GB" sz="1400" b="1" dirty="0"/>
                        <a:t>Y</a:t>
                      </a:r>
                      <a:r>
                        <a:rPr lang="en-GB" sz="1400" b="1" dirty="0" smtClean="0"/>
                        <a:t>es</a:t>
                      </a:r>
                      <a:endParaRPr lang="en-GB" sz="1400" b="1" dirty="0"/>
                    </a:p>
                  </a:txBody>
                  <a:tcPr anchor="ctr"/>
                </a:tc>
                <a:tc>
                  <a:txBody>
                    <a:bodyPr/>
                    <a:lstStyle/>
                    <a:p>
                      <a:pPr algn="ctr"/>
                      <a:r>
                        <a:rPr lang="en-GB" sz="1400" b="1" dirty="0"/>
                        <a:t>Y</a:t>
                      </a:r>
                      <a:r>
                        <a:rPr lang="en-GB" sz="1400" b="1" dirty="0" smtClean="0"/>
                        <a:t>es</a:t>
                      </a:r>
                      <a:endParaRPr lang="en-GB" sz="1400" b="1" dirty="0"/>
                    </a:p>
                  </a:txBody>
                  <a:tcPr anchor="ctr"/>
                </a:tc>
                <a:tc>
                  <a:txBody>
                    <a:bodyPr/>
                    <a:lstStyle/>
                    <a:p>
                      <a:pPr algn="ctr"/>
                      <a:r>
                        <a:rPr lang="en-GB" sz="1400" b="1" dirty="0" smtClean="0"/>
                        <a:t>No</a:t>
                      </a:r>
                      <a:endParaRPr lang="en-GB" sz="1400" b="1" dirty="0"/>
                    </a:p>
                  </a:txBody>
                  <a:tcPr anchor="ctr"/>
                </a:tc>
                <a:tc>
                  <a:txBody>
                    <a:bodyPr/>
                    <a:lstStyle/>
                    <a:p>
                      <a:pPr algn="ctr"/>
                      <a:r>
                        <a:rPr lang="en-GB" sz="1400" b="1" dirty="0"/>
                        <a:t>Y</a:t>
                      </a:r>
                      <a:r>
                        <a:rPr lang="en-GB" sz="1400" b="1" dirty="0" smtClean="0"/>
                        <a:t>es</a:t>
                      </a:r>
                      <a:endParaRPr lang="en-GB" sz="1400" b="1" dirty="0"/>
                    </a:p>
                  </a:txBody>
                  <a:tcPr anchor="ctr"/>
                </a:tc>
                <a:tc>
                  <a:txBody>
                    <a:bodyPr/>
                    <a:lstStyle/>
                    <a:p>
                      <a:pPr algn="ctr"/>
                      <a:r>
                        <a:rPr lang="en-GB" sz="1400" b="1" dirty="0" smtClean="0"/>
                        <a:t>No</a:t>
                      </a:r>
                      <a:endParaRPr lang="en-GB" sz="1400" b="1" dirty="0"/>
                    </a:p>
                  </a:txBody>
                  <a:tcPr anchor="ctr"/>
                </a:tc>
                <a:tc>
                  <a:txBody>
                    <a:bodyPr/>
                    <a:lstStyle/>
                    <a:p>
                      <a:pPr algn="ctr"/>
                      <a:r>
                        <a:rPr lang="en-GB" sz="1400" b="1" dirty="0" smtClean="0"/>
                        <a:t>No</a:t>
                      </a:r>
                      <a:endParaRPr lang="en-GB" sz="1400" b="1" dirty="0"/>
                    </a:p>
                  </a:txBody>
                  <a:tcPr anchor="ctr"/>
                </a:tc>
                <a:extLst>
                  <a:ext uri="{0D108BD9-81ED-4DB2-BD59-A6C34878D82A}">
                    <a16:rowId xmlns:a16="http://schemas.microsoft.com/office/drawing/2014/main" val="3238640563"/>
                  </a:ext>
                </a:extLst>
              </a:tr>
              <a:tr h="0">
                <a:tc>
                  <a:txBody>
                    <a:bodyPr/>
                    <a:lstStyle/>
                    <a:p>
                      <a:r>
                        <a:rPr lang="en-GB" sz="1400" b="1" dirty="0" smtClean="0"/>
                        <a:t>Open Data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Yes</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Yes</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t>Yes</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556837927"/>
                  </a:ext>
                </a:extLst>
              </a:tr>
              <a:tr h="0">
                <a:tc>
                  <a:txBody>
                    <a:bodyPr/>
                    <a:lstStyle/>
                    <a:p>
                      <a:r>
                        <a:rPr lang="en-GB" sz="1400" b="1" dirty="0"/>
                        <a:t>Data </a:t>
                      </a:r>
                      <a:r>
                        <a:rPr lang="en-GB" sz="1400" b="1" dirty="0" smtClean="0"/>
                        <a:t>Services 2018</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a:t>P</a:t>
                      </a:r>
                      <a:r>
                        <a:rPr lang="en-GB" sz="1400" b="1" dirty="0" smtClean="0"/>
                        <a:t>ilot</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a:t>I</a:t>
                      </a:r>
                      <a:r>
                        <a:rPr lang="en-GB" sz="1400" b="1" dirty="0" smtClean="0"/>
                        <a:t>n </a:t>
                      </a:r>
                      <a:r>
                        <a:rPr lang="en-GB" sz="1400" b="1" dirty="0"/>
                        <a:t>progress</a:t>
                      </a:r>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smtClean="0"/>
                        <a:t>Remote</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smtClean="0"/>
                        <a:t>In progress</a:t>
                      </a:r>
                      <a:endParaRPr lang="en-GB" sz="1400" b="1" dirty="0"/>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a:t>?</a:t>
                      </a:r>
                    </a:p>
                  </a:txBody>
                  <a:tcPr anchor="ctr">
                    <a:lnT w="12700" cap="flat" cmpd="sng" algn="ctr">
                      <a:solidFill>
                        <a:schemeClr val="tx1"/>
                      </a:solidFill>
                      <a:prstDash val="solid"/>
                      <a:round/>
                      <a:headEnd type="none" w="med" len="med"/>
                      <a:tailEnd type="none" w="med" len="med"/>
                    </a:lnT>
                  </a:tcPr>
                </a:tc>
                <a:tc>
                  <a:txBody>
                    <a:bodyPr/>
                    <a:lstStyle/>
                    <a:p>
                      <a:pPr algn="ctr"/>
                      <a:r>
                        <a:rPr lang="en-GB" sz="1400" b="1" dirty="0"/>
                        <a:t>I</a:t>
                      </a:r>
                      <a:r>
                        <a:rPr lang="en-GB" sz="1400" b="1" dirty="0" smtClean="0"/>
                        <a:t>n progress</a:t>
                      </a:r>
                      <a:endParaRPr lang="en-GB" sz="1400" b="1"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6800945"/>
                  </a:ext>
                </a:extLst>
              </a:tr>
              <a:tr h="0">
                <a:tc>
                  <a:txBody>
                    <a:bodyPr/>
                    <a:lstStyle/>
                    <a:p>
                      <a:r>
                        <a:rPr lang="en-GB" sz="1400" b="1" dirty="0" smtClean="0"/>
                        <a:t>Data Services</a:t>
                      </a:r>
                      <a:r>
                        <a:rPr lang="en-GB" sz="1400" b="1" baseline="0" dirty="0" smtClean="0"/>
                        <a:t> 2023</a:t>
                      </a:r>
                      <a:endParaRPr lang="en-GB" sz="1400" b="1" dirty="0"/>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GB" sz="1400" b="1" dirty="0" smtClean="0">
                          <a:solidFill>
                            <a:srgbClr val="FF0000"/>
                          </a:solidFill>
                        </a:rPr>
                        <a:t>Prod</a:t>
                      </a:r>
                      <a:endParaRPr lang="en-GB" sz="1400" b="1" dirty="0">
                        <a:solidFill>
                          <a:srgbClr val="FF0000"/>
                        </a:solidFill>
                      </a:endParaRPr>
                    </a:p>
                  </a:txBody>
                  <a:tcPr anchor="ct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2455145878"/>
                  </a:ext>
                </a:extLst>
              </a:tr>
              <a:tr h="0">
                <a:tc>
                  <a:txBody>
                    <a:bodyPr/>
                    <a:lstStyle/>
                    <a:p>
                      <a:r>
                        <a:rPr lang="en-US" sz="1400" b="1" dirty="0" smtClean="0"/>
                        <a:t>Common data API 2018</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 </a:t>
                      </a:r>
                      <a:endParaRPr lang="en-US" sz="1400"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50010008"/>
                  </a:ext>
                </a:extLst>
              </a:tr>
              <a:tr h="0">
                <a:tc>
                  <a:txBody>
                    <a:bodyPr/>
                    <a:lstStyle/>
                    <a:p>
                      <a:r>
                        <a:rPr lang="en-US" sz="1400" b="1" dirty="0" smtClean="0"/>
                        <a:t>Common</a:t>
                      </a:r>
                      <a:r>
                        <a:rPr lang="en-US" sz="1400" b="1" baseline="0" dirty="0" smtClean="0"/>
                        <a:t> data API 2023</a:t>
                      </a:r>
                      <a:endParaRPr lang="en-US" sz="1400" b="1" dirty="0"/>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498106284"/>
                  </a:ext>
                </a:extLst>
              </a:tr>
              <a:tr h="0">
                <a:tc>
                  <a:txBody>
                    <a:bodyPr/>
                    <a:lstStyle/>
                    <a:p>
                      <a:r>
                        <a:rPr lang="en-US" sz="1400" b="1" dirty="0" smtClean="0"/>
                        <a:t>User</a:t>
                      </a:r>
                      <a:r>
                        <a:rPr lang="en-US" sz="1400" b="1" baseline="0" dirty="0" smtClean="0"/>
                        <a:t> training 2018</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tc>
                  <a:txBody>
                    <a:bodyPr/>
                    <a:lstStyle/>
                    <a:p>
                      <a:pPr algn="ctr"/>
                      <a:r>
                        <a:rPr lang="en-US" sz="1400" b="1" dirty="0" smtClean="0"/>
                        <a:t>No</a:t>
                      </a:r>
                      <a:endParaRPr lang="en-US" sz="1400" b="1"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4521146"/>
                  </a:ext>
                </a:extLst>
              </a:tr>
              <a:tr h="0">
                <a:tc>
                  <a:txBody>
                    <a:bodyPr/>
                    <a:lstStyle/>
                    <a:p>
                      <a:r>
                        <a:rPr lang="en-US" sz="1400" b="1" dirty="0" smtClean="0"/>
                        <a:t>User</a:t>
                      </a:r>
                      <a:r>
                        <a:rPr lang="en-US" sz="1400" b="1" baseline="0" dirty="0" smtClean="0"/>
                        <a:t> training 2023</a:t>
                      </a:r>
                      <a:endParaRPr lang="en-US" sz="1400" b="1" dirty="0"/>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tc>
                  <a:txBody>
                    <a:bodyPr/>
                    <a:lstStyle/>
                    <a:p>
                      <a:pPr algn="ctr"/>
                      <a:r>
                        <a:rPr lang="en-US" sz="1400" b="1" dirty="0" smtClean="0">
                          <a:solidFill>
                            <a:srgbClr val="FF0000"/>
                          </a:solidFill>
                        </a:rPr>
                        <a:t>Yes</a:t>
                      </a:r>
                      <a:endParaRPr lang="en-US" sz="1400" b="1" dirty="0">
                        <a:solidFill>
                          <a:srgbClr val="FF0000"/>
                        </a:solidFill>
                      </a:endParaRPr>
                    </a:p>
                  </a:txBody>
                  <a:tcPr>
                    <a:lnB w="12700" cap="flat" cmpd="sng" algn="ctr">
                      <a:solidFill>
                        <a:schemeClr val="tx1"/>
                      </a:solidFill>
                      <a:prstDash val="solid"/>
                      <a:round/>
                      <a:headEnd type="none" w="med" len="med"/>
                      <a:tailEnd type="none" w="med" len="med"/>
                    </a:lnB>
                    <a:solidFill>
                      <a:schemeClr val="bg2">
                        <a:lumMod val="40000"/>
                        <a:lumOff val="60000"/>
                      </a:schemeClr>
                    </a:solidFill>
                  </a:tcPr>
                </a:tc>
                <a:extLst>
                  <a:ext uri="{0D108BD9-81ED-4DB2-BD59-A6C34878D82A}">
                    <a16:rowId xmlns:a16="http://schemas.microsoft.com/office/drawing/2014/main" val="1876024653"/>
                  </a:ext>
                </a:extLst>
              </a:tr>
            </a:tbl>
          </a:graphicData>
        </a:graphic>
      </p:graphicFrame>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3928" y="3996900"/>
            <a:ext cx="2304256" cy="1536170"/>
          </a:xfrm>
          <a:prstGeom prst="rect">
            <a:avLst/>
          </a:prstGeom>
        </p:spPr>
      </p:pic>
    </p:spTree>
    <p:extLst>
      <p:ext uri="{BB962C8B-B14F-4D97-AF65-F5344CB8AC3E}">
        <p14:creationId xmlns:p14="http://schemas.microsoft.com/office/powerpoint/2010/main" val="77676286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PaNOSC Stakeholders – </a:t>
            </a:r>
            <a:r>
              <a:rPr lang="en-US" dirty="0" err="1" smtClean="0"/>
              <a:t>EIROforum</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dirty="0"/>
              <a:t>R </a:t>
            </a:r>
            <a:r>
              <a:rPr lang="en-GB" dirty="0" err="1"/>
              <a:t>Dimper</a:t>
            </a:r>
            <a:r>
              <a:rPr lang="en-GB" dirty="0"/>
              <a:t> – PaNOSC @ ESFRI RIs-EOSC liaison workshop – 30 January 2019</a:t>
            </a:r>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15</a:t>
            </a:fld>
            <a:endParaRPr lang="fr-FR" altLang="fr-FR"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38950" y="795098"/>
            <a:ext cx="2133194" cy="166394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1319" y="795098"/>
            <a:ext cx="2289780" cy="164331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3699" y="3385225"/>
            <a:ext cx="2082572" cy="175421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60445" y="795098"/>
            <a:ext cx="2013226" cy="164556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41222" y="3385225"/>
            <a:ext cx="2239712" cy="174709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887587" y="3385225"/>
            <a:ext cx="2122185" cy="1753109"/>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645885" y="3385225"/>
            <a:ext cx="2176752" cy="175113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684656" y="795098"/>
            <a:ext cx="2043308" cy="1649754"/>
          </a:xfrm>
          <a:prstGeom prst="rect">
            <a:avLst/>
          </a:prstGeom>
        </p:spPr>
      </p:pic>
      <p:pic>
        <p:nvPicPr>
          <p:cNvPr id="16" name="Picture 15"/>
          <p:cNvPicPr>
            <a:picLocks noChangeAspect="1"/>
          </p:cNvPicPr>
          <p:nvPr/>
        </p:nvPicPr>
        <p:blipFill>
          <a:blip r:embed="rId10"/>
          <a:stretch>
            <a:fillRect/>
          </a:stretch>
        </p:blipFill>
        <p:spPr>
          <a:xfrm>
            <a:off x="3062287" y="2252662"/>
            <a:ext cx="3019425" cy="1209675"/>
          </a:xfrm>
          <a:prstGeom prst="rect">
            <a:avLst/>
          </a:prstGeom>
        </p:spPr>
      </p:pic>
      <p:sp>
        <p:nvSpPr>
          <p:cNvPr id="17" name="TextBox 16"/>
          <p:cNvSpPr txBox="1"/>
          <p:nvPr/>
        </p:nvSpPr>
        <p:spPr>
          <a:xfrm>
            <a:off x="300821" y="2493365"/>
            <a:ext cx="8735084" cy="861774"/>
          </a:xfrm>
          <a:prstGeom prst="rect">
            <a:avLst/>
          </a:prstGeom>
          <a:noFill/>
        </p:spPr>
        <p:txBody>
          <a:bodyPr wrap="none" rtlCol="0">
            <a:spAutoFit/>
          </a:bodyPr>
          <a:lstStyle/>
          <a:p>
            <a:r>
              <a:rPr lang="en-US" b="1" dirty="0" smtClean="0">
                <a:solidFill>
                  <a:srgbClr val="132577"/>
                </a:solidFill>
                <a:latin typeface="Palatino Linotype" panose="02040502050505030304" pitchFamily="18" charset="0"/>
              </a:rPr>
              <a:t>CERN                          ESA                                                        </a:t>
            </a:r>
            <a:r>
              <a:rPr lang="en-US" b="1" dirty="0" err="1" smtClean="0">
                <a:solidFill>
                  <a:srgbClr val="132577"/>
                </a:solidFill>
                <a:latin typeface="Palatino Linotype" panose="02040502050505030304" pitchFamily="18" charset="0"/>
              </a:rPr>
              <a:t>EUROfusion</a:t>
            </a:r>
            <a:r>
              <a:rPr lang="en-US" b="1" dirty="0">
                <a:solidFill>
                  <a:srgbClr val="132577"/>
                </a:solidFill>
                <a:latin typeface="Palatino Linotype" panose="02040502050505030304" pitchFamily="18" charset="0"/>
              </a:rPr>
              <a:t> </a:t>
            </a:r>
            <a:r>
              <a:rPr lang="en-US" b="1" dirty="0" smtClean="0">
                <a:solidFill>
                  <a:srgbClr val="132577"/>
                </a:solidFill>
                <a:latin typeface="Palatino Linotype" panose="02040502050505030304" pitchFamily="18" charset="0"/>
              </a:rPr>
              <a:t>              ESO</a:t>
            </a:r>
          </a:p>
          <a:p>
            <a:endParaRPr lang="en-US" sz="1400" b="1" dirty="0">
              <a:solidFill>
                <a:srgbClr val="132577"/>
              </a:solidFill>
              <a:latin typeface="Palatino Linotype" panose="02040502050505030304" pitchFamily="18" charset="0"/>
            </a:endParaRPr>
          </a:p>
          <a:p>
            <a:r>
              <a:rPr lang="en-US" b="1" dirty="0" err="1" smtClean="0">
                <a:solidFill>
                  <a:srgbClr val="132577"/>
                </a:solidFill>
                <a:latin typeface="Palatino Linotype" panose="02040502050505030304" pitchFamily="18" charset="0"/>
              </a:rPr>
              <a:t>Eu</a:t>
            </a:r>
            <a:r>
              <a:rPr lang="en-US" b="1" dirty="0" smtClean="0">
                <a:solidFill>
                  <a:srgbClr val="132577"/>
                </a:solidFill>
                <a:latin typeface="Palatino Linotype" panose="02040502050505030304" pitchFamily="18" charset="0"/>
              </a:rPr>
              <a:t>-XFEL                    ESRF                                                        EMBL                            ILL</a:t>
            </a:r>
            <a:endParaRPr lang="en-GB" b="1" dirty="0">
              <a:solidFill>
                <a:srgbClr val="132577"/>
              </a:solidFill>
              <a:latin typeface="Palatino Linotype" panose="02040502050505030304" pitchFamily="18" charset="0"/>
            </a:endParaRPr>
          </a:p>
        </p:txBody>
      </p:sp>
      <p:sp>
        <p:nvSpPr>
          <p:cNvPr id="18" name="Oval 17"/>
          <p:cNvSpPr/>
          <p:nvPr/>
        </p:nvSpPr>
        <p:spPr>
          <a:xfrm>
            <a:off x="208823" y="587112"/>
            <a:ext cx="183996" cy="1780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355796" y="542329"/>
            <a:ext cx="1521570" cy="276999"/>
          </a:xfrm>
          <a:prstGeom prst="rect">
            <a:avLst/>
          </a:prstGeom>
          <a:noFill/>
        </p:spPr>
        <p:txBody>
          <a:bodyPr wrap="none" rtlCol="0">
            <a:spAutoFit/>
          </a:bodyPr>
          <a:lstStyle/>
          <a:p>
            <a:r>
              <a:rPr lang="en-US" sz="1200" b="1" dirty="0" smtClean="0">
                <a:solidFill>
                  <a:srgbClr val="132577"/>
                </a:solidFill>
              </a:rPr>
              <a:t>= PaNOSC partner</a:t>
            </a:r>
            <a:endParaRPr lang="en-GB" sz="1200" b="1" dirty="0">
              <a:solidFill>
                <a:srgbClr val="132577"/>
              </a:solidFill>
            </a:endParaRPr>
          </a:p>
        </p:txBody>
      </p:sp>
      <p:sp>
        <p:nvSpPr>
          <p:cNvPr id="20" name="Oval 19"/>
          <p:cNvSpPr/>
          <p:nvPr/>
        </p:nvSpPr>
        <p:spPr>
          <a:xfrm>
            <a:off x="206284" y="2979451"/>
            <a:ext cx="1197364" cy="3756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p:cNvSpPr/>
          <p:nvPr/>
        </p:nvSpPr>
        <p:spPr>
          <a:xfrm>
            <a:off x="2094343" y="2969163"/>
            <a:ext cx="1197364" cy="3756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8172399" y="2960644"/>
            <a:ext cx="875899" cy="3756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823593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PaNOSC Stakeholders – LEAPS: Photon Science</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Stakeholders - PaNOSC kick-off meeting 15+16 January 2019 </a:t>
            </a:r>
            <a:endParaRPr lang="fr-FR"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16</a:t>
            </a:fld>
            <a:endParaRPr lang="fr-FR" altLang="fr-FR"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9392" y="535843"/>
            <a:ext cx="4933957" cy="4797325"/>
          </a:xfrm>
          <a:prstGeom prst="rect">
            <a:avLst/>
          </a:prstGeom>
        </p:spPr>
      </p:pic>
      <p:sp>
        <p:nvSpPr>
          <p:cNvPr id="6" name="Rectangle 5"/>
          <p:cNvSpPr/>
          <p:nvPr/>
        </p:nvSpPr>
        <p:spPr>
          <a:xfrm>
            <a:off x="179392" y="518586"/>
            <a:ext cx="539746" cy="466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p:cNvSpPr/>
          <p:nvPr/>
        </p:nvSpPr>
        <p:spPr>
          <a:xfrm>
            <a:off x="1795540" y="4297660"/>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803561" y="1080911"/>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0072" y="588216"/>
            <a:ext cx="3600400" cy="2320609"/>
          </a:xfrm>
          <a:prstGeom prst="rect">
            <a:avLst/>
          </a:prstGeom>
        </p:spPr>
      </p:pic>
      <p:sp>
        <p:nvSpPr>
          <p:cNvPr id="12" name="TextBox 11"/>
          <p:cNvSpPr txBox="1"/>
          <p:nvPr/>
        </p:nvSpPr>
        <p:spPr>
          <a:xfrm>
            <a:off x="5436096" y="3466663"/>
            <a:ext cx="3240360" cy="107721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US" sz="1600" dirty="0" smtClean="0">
                <a:solidFill>
                  <a:srgbClr val="132577"/>
                </a:solidFill>
              </a:rPr>
              <a:t>PaNOSC is complementary to LEAPS and preparing the LEAPS IT road map in particular for data analysis services</a:t>
            </a:r>
            <a:endParaRPr lang="en-GB" sz="1600" dirty="0">
              <a:solidFill>
                <a:srgbClr val="132577"/>
              </a:solidFill>
            </a:endParaRPr>
          </a:p>
        </p:txBody>
      </p:sp>
      <p:sp>
        <p:nvSpPr>
          <p:cNvPr id="13" name="TextBox 12"/>
          <p:cNvSpPr txBox="1"/>
          <p:nvPr/>
        </p:nvSpPr>
        <p:spPr>
          <a:xfrm>
            <a:off x="5344935" y="2908825"/>
            <a:ext cx="3600399" cy="276999"/>
          </a:xfrm>
          <a:prstGeom prst="rect">
            <a:avLst/>
          </a:prstGeom>
          <a:noFill/>
        </p:spPr>
        <p:txBody>
          <a:bodyPr wrap="square" rtlCol="0">
            <a:spAutoFit/>
          </a:bodyPr>
          <a:lstStyle/>
          <a:p>
            <a:r>
              <a:rPr lang="en-US" sz="1200" b="1" dirty="0" smtClean="0">
                <a:solidFill>
                  <a:srgbClr val="132577"/>
                </a:solidFill>
              </a:rPr>
              <a:t>LEAPS launch event in Brussels 13-Nov-2017</a:t>
            </a:r>
            <a:endParaRPr lang="en-GB" sz="1200" b="1" dirty="0">
              <a:solidFill>
                <a:srgbClr val="132577"/>
              </a:solidFill>
            </a:endParaRPr>
          </a:p>
        </p:txBody>
      </p:sp>
      <p:sp>
        <p:nvSpPr>
          <p:cNvPr id="15" name="Oval 14"/>
          <p:cNvSpPr/>
          <p:nvPr/>
        </p:nvSpPr>
        <p:spPr>
          <a:xfrm>
            <a:off x="238835" y="644204"/>
            <a:ext cx="183996" cy="1780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385808" y="599421"/>
            <a:ext cx="1521570" cy="276999"/>
          </a:xfrm>
          <a:prstGeom prst="rect">
            <a:avLst/>
          </a:prstGeom>
          <a:noFill/>
        </p:spPr>
        <p:txBody>
          <a:bodyPr wrap="none" rtlCol="0">
            <a:spAutoFit/>
          </a:bodyPr>
          <a:lstStyle/>
          <a:p>
            <a:r>
              <a:rPr lang="en-US" sz="1200" b="1" dirty="0" smtClean="0">
                <a:solidFill>
                  <a:srgbClr val="132577"/>
                </a:solidFill>
              </a:rPr>
              <a:t>= PaNOSC partner</a:t>
            </a:r>
            <a:endParaRPr lang="en-GB" sz="1200" b="1" dirty="0">
              <a:solidFill>
                <a:srgbClr val="132577"/>
              </a:solidFill>
            </a:endParaRPr>
          </a:p>
        </p:txBody>
      </p:sp>
      <p:sp>
        <p:nvSpPr>
          <p:cNvPr id="17" name="Oval 16"/>
          <p:cNvSpPr/>
          <p:nvPr/>
        </p:nvSpPr>
        <p:spPr>
          <a:xfrm>
            <a:off x="3707292" y="3940775"/>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39004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PaNOSC Stakeholders – </a:t>
            </a:r>
            <a:r>
              <a:rPr lang="en-US" dirty="0" smtClean="0"/>
              <a:t>LENS: Neutron Science</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dirty="0"/>
              <a:t>R </a:t>
            </a:r>
            <a:r>
              <a:rPr lang="en-GB" dirty="0" err="1"/>
              <a:t>Dimper</a:t>
            </a:r>
            <a:r>
              <a:rPr lang="en-GB" dirty="0"/>
              <a:t> – PaNOSC @ ESFRI RIs-EOSC liaison workshop – 30 January 2019</a:t>
            </a:r>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17</a:t>
            </a:fld>
            <a:endParaRPr lang="fr-FR" altLang="fr-FR"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504" y="718102"/>
            <a:ext cx="6731446" cy="394740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2120" y="610819"/>
            <a:ext cx="3275856" cy="1532887"/>
          </a:xfrm>
          <a:prstGeom prst="rect">
            <a:avLst/>
          </a:prstGeom>
        </p:spPr>
      </p:pic>
      <p:sp>
        <p:nvSpPr>
          <p:cNvPr id="8" name="Oval 7"/>
          <p:cNvSpPr/>
          <p:nvPr/>
        </p:nvSpPr>
        <p:spPr>
          <a:xfrm>
            <a:off x="4139952" y="679810"/>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948230" y="3558124"/>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238835" y="644204"/>
            <a:ext cx="183996" cy="1780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p:cNvSpPr txBox="1"/>
          <p:nvPr/>
        </p:nvSpPr>
        <p:spPr>
          <a:xfrm>
            <a:off x="385808" y="599421"/>
            <a:ext cx="1521570" cy="276999"/>
          </a:xfrm>
          <a:prstGeom prst="rect">
            <a:avLst/>
          </a:prstGeom>
          <a:noFill/>
        </p:spPr>
        <p:txBody>
          <a:bodyPr wrap="none" rtlCol="0">
            <a:spAutoFit/>
          </a:bodyPr>
          <a:lstStyle/>
          <a:p>
            <a:r>
              <a:rPr lang="en-US" sz="1200" b="1" dirty="0" smtClean="0"/>
              <a:t>= </a:t>
            </a:r>
            <a:r>
              <a:rPr lang="en-US" sz="1200" b="1" dirty="0" smtClean="0">
                <a:solidFill>
                  <a:schemeClr val="tx2"/>
                </a:solidFill>
              </a:rPr>
              <a:t>PaNOSC</a:t>
            </a:r>
            <a:r>
              <a:rPr lang="en-US" sz="1200" b="1" dirty="0" smtClean="0"/>
              <a:t> partner</a:t>
            </a:r>
            <a:endParaRPr lang="en-GB" sz="1200" b="1" dirty="0"/>
          </a:p>
        </p:txBody>
      </p:sp>
      <p:sp>
        <p:nvSpPr>
          <p:cNvPr id="12" name="Oval 11"/>
          <p:cNvSpPr/>
          <p:nvPr/>
        </p:nvSpPr>
        <p:spPr>
          <a:xfrm>
            <a:off x="4932040" y="3270092"/>
            <a:ext cx="576064"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970292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challenges for RIs and EOSC</a:t>
            </a:r>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18</a:t>
            </a:fld>
            <a:endParaRPr lang="fr-FR" altLang="fr-FR" dirty="0"/>
          </a:p>
        </p:txBody>
      </p:sp>
      <p:sp>
        <p:nvSpPr>
          <p:cNvPr id="5" name="Content Placeholder 1"/>
          <p:cNvSpPr txBox="1">
            <a:spLocks/>
          </p:cNvSpPr>
          <p:nvPr/>
        </p:nvSpPr>
        <p:spPr>
          <a:xfrm>
            <a:off x="386560" y="625252"/>
            <a:ext cx="8217888" cy="4392488"/>
          </a:xfrm>
          <a:prstGeom prst="rect">
            <a:avLst/>
          </a:prstGeom>
          <a:solidFill>
            <a:srgbClr val="E7FFFF"/>
          </a:solidFill>
          <a:effectLst>
            <a:outerShdw blurRad="50800" dist="38100" dir="2700000" algn="tl" rotWithShape="0">
              <a:prstClr val="black">
                <a:alpha val="40000"/>
              </a:prstClr>
            </a:outerShdw>
          </a:effectLst>
        </p:spPr>
        <p:txBody>
          <a:bodyPr vert="horz" wrap="square" lIns="0" tIns="3000" rIns="0" bIns="3000" numCol="1" anchor="t" anchorCtr="0" compatLnSpc="1">
            <a:prstTxWarp prst="textNoShape">
              <a:avLst/>
            </a:prstTxWarp>
            <a:noAutofit/>
          </a:bodyPr>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98475" lvl="1" indent="-317500">
              <a:spcAft>
                <a:spcPts val="300"/>
              </a:spcAft>
              <a:buFont typeface="+mj-lt"/>
              <a:buAutoNum type="arabicPeriod"/>
            </a:pPr>
            <a:r>
              <a:rPr lang="en-GB" sz="1600" b="1" dirty="0" smtClean="0">
                <a:solidFill>
                  <a:srgbClr val="FF0000"/>
                </a:solidFill>
              </a:rPr>
              <a:t>FAIR data </a:t>
            </a:r>
            <a:r>
              <a:rPr lang="en-GB" sz="1600" dirty="0" smtClean="0">
                <a:solidFill>
                  <a:srgbClr val="FF0000"/>
                </a:solidFill>
              </a:rPr>
              <a:t>– more difficult to implement than most believe</a:t>
            </a:r>
          </a:p>
          <a:p>
            <a:pPr marL="855663" lvl="3" indent="-317500">
              <a:spcAft>
                <a:spcPts val="300"/>
              </a:spcAft>
              <a:buFont typeface="Wingdings" pitchFamily="2" charset="2"/>
              <a:buChar char="ü"/>
            </a:pPr>
            <a:r>
              <a:rPr lang="en-GB" sz="1600" dirty="0" smtClean="0"/>
              <a:t>Implementing an electronic logbook as part of the RICH metadata capture</a:t>
            </a:r>
          </a:p>
          <a:p>
            <a:pPr marL="855663" lvl="3" indent="-317500">
              <a:spcAft>
                <a:spcPts val="600"/>
              </a:spcAft>
              <a:buFont typeface="Wingdings" pitchFamily="2" charset="2"/>
              <a:buChar char="ü"/>
            </a:pPr>
            <a:r>
              <a:rPr lang="en-GB" sz="1600" dirty="0" smtClean="0"/>
              <a:t>Promote use of </a:t>
            </a:r>
            <a:r>
              <a:rPr lang="en-GB" sz="1600" dirty="0" err="1" smtClean="0"/>
              <a:t>Jupyter</a:t>
            </a:r>
            <a:r>
              <a:rPr lang="en-GB" sz="1600" dirty="0" smtClean="0"/>
              <a:t> notebooks and workflows to capture data analysis</a:t>
            </a:r>
          </a:p>
          <a:p>
            <a:pPr marL="498475" lvl="1" indent="-317500">
              <a:spcAft>
                <a:spcPts val="300"/>
              </a:spcAft>
              <a:buFont typeface="+mj-lt"/>
              <a:buAutoNum type="arabicPeriod"/>
            </a:pPr>
            <a:r>
              <a:rPr lang="en-GB" sz="1600" b="1" dirty="0" smtClean="0">
                <a:solidFill>
                  <a:srgbClr val="FF0000"/>
                </a:solidFill>
              </a:rPr>
              <a:t>Integration</a:t>
            </a:r>
            <a:r>
              <a:rPr lang="en-GB" sz="1600" i="1" dirty="0" smtClean="0">
                <a:solidFill>
                  <a:srgbClr val="FF0000"/>
                </a:solidFill>
              </a:rPr>
              <a:t> - </a:t>
            </a:r>
            <a:r>
              <a:rPr lang="en-GB" sz="1600" dirty="0" smtClean="0">
                <a:solidFill>
                  <a:srgbClr val="FF0000"/>
                </a:solidFill>
              </a:rPr>
              <a:t>services linked by a supported federated identity scheme covering the research life cycle where users access data, software, IT capacity and the expertise for performing analysis</a:t>
            </a:r>
          </a:p>
          <a:p>
            <a:pPr marL="855663" lvl="3" indent="-317500">
              <a:spcAft>
                <a:spcPts val="600"/>
              </a:spcAft>
              <a:buFont typeface="Wingdings" pitchFamily="2" charset="2"/>
              <a:buChar char="ü"/>
            </a:pPr>
            <a:r>
              <a:rPr lang="en-GB" sz="1600" dirty="0" smtClean="0"/>
              <a:t>GEANT will help PaNOSC by hosting AAI, ESFRIs to provide expertise</a:t>
            </a:r>
          </a:p>
          <a:p>
            <a:pPr marL="498475" lvl="1" indent="-317500">
              <a:spcAft>
                <a:spcPts val="300"/>
              </a:spcAft>
              <a:buFont typeface="+mj-lt"/>
              <a:buAutoNum type="arabicPeriod"/>
            </a:pPr>
            <a:r>
              <a:rPr lang="en-GB" sz="1600" b="1" dirty="0" smtClean="0">
                <a:solidFill>
                  <a:srgbClr val="FF0000"/>
                </a:solidFill>
              </a:rPr>
              <a:t>Hybrid model </a:t>
            </a:r>
            <a:r>
              <a:rPr lang="en-GB" sz="1600" dirty="0" smtClean="0">
                <a:solidFill>
                  <a:srgbClr val="FF0000"/>
                </a:solidFill>
              </a:rPr>
              <a:t>- should not compete with but rather profit from user friendliness and innovation of commercial service providers</a:t>
            </a:r>
          </a:p>
          <a:p>
            <a:pPr marL="855663" lvl="3" indent="-317500">
              <a:spcAft>
                <a:spcPts val="600"/>
              </a:spcAft>
              <a:buFont typeface="Wingdings" pitchFamily="2" charset="2"/>
              <a:buChar char="ü"/>
            </a:pPr>
            <a:r>
              <a:rPr lang="en-GB" sz="1600" dirty="0" smtClean="0"/>
              <a:t>PaNOSC will procure and integrate commercial services</a:t>
            </a:r>
          </a:p>
          <a:p>
            <a:pPr marL="498475" lvl="1" indent="-317500">
              <a:spcAft>
                <a:spcPts val="300"/>
              </a:spcAft>
              <a:buFont typeface="+mj-lt"/>
              <a:buAutoNum type="arabicPeriod"/>
            </a:pPr>
            <a:r>
              <a:rPr lang="en-GB" sz="1600" b="1" dirty="0" smtClean="0">
                <a:solidFill>
                  <a:srgbClr val="FF0000"/>
                </a:solidFill>
              </a:rPr>
              <a:t>Provenance, citation and use </a:t>
            </a:r>
            <a:r>
              <a:rPr lang="en-GB" sz="1600" dirty="0" smtClean="0">
                <a:solidFill>
                  <a:srgbClr val="FF0000"/>
                </a:solidFill>
              </a:rPr>
              <a:t>of data &amp; software </a:t>
            </a:r>
          </a:p>
          <a:p>
            <a:pPr marL="855663" lvl="3" indent="-317500">
              <a:spcAft>
                <a:spcPts val="600"/>
              </a:spcAft>
              <a:buFont typeface="Wingdings" pitchFamily="2" charset="2"/>
              <a:buChar char="ü"/>
            </a:pPr>
            <a:r>
              <a:rPr lang="en-GB" sz="1600" dirty="0" smtClean="0"/>
              <a:t>Train users to cite DOIs and provide Open Data</a:t>
            </a:r>
          </a:p>
          <a:p>
            <a:pPr marL="498475" lvl="1" indent="-317500">
              <a:spcAft>
                <a:spcPts val="300"/>
              </a:spcAft>
              <a:buFont typeface="+mj-lt"/>
              <a:buAutoNum type="arabicPeriod"/>
            </a:pPr>
            <a:r>
              <a:rPr lang="en-GB" sz="1600" b="1" dirty="0" smtClean="0">
                <a:solidFill>
                  <a:srgbClr val="FF0000"/>
                </a:solidFill>
              </a:rPr>
              <a:t>Business model </a:t>
            </a:r>
            <a:r>
              <a:rPr lang="en-GB" sz="1600" dirty="0" smtClean="0">
                <a:solidFill>
                  <a:srgbClr val="FF0000"/>
                </a:solidFill>
              </a:rPr>
              <a:t>of how to provide services to all scientists and general public</a:t>
            </a:r>
          </a:p>
          <a:p>
            <a:pPr marL="855663" lvl="3" indent="-317500">
              <a:spcAft>
                <a:spcPts val="600"/>
              </a:spcAft>
              <a:buFont typeface="Wingdings" pitchFamily="2" charset="2"/>
              <a:buChar char="ü"/>
            </a:pPr>
            <a:r>
              <a:rPr lang="en-GB" sz="1600" dirty="0" smtClean="0"/>
              <a:t>ESFRI Photon and Neutron RIs have funding for Users who come to the source, </a:t>
            </a:r>
            <a:r>
              <a:rPr lang="en-GB" sz="1600" b="1" dirty="0" smtClean="0"/>
              <a:t>we do not have funding for providing services for using Open Data  </a:t>
            </a:r>
          </a:p>
        </p:txBody>
      </p:sp>
    </p:spTree>
    <p:extLst>
      <p:ext uri="{BB962C8B-B14F-4D97-AF65-F5344CB8AC3E}">
        <p14:creationId xmlns:p14="http://schemas.microsoft.com/office/powerpoint/2010/main" val="4592487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dirty="0"/>
              <a:t>R </a:t>
            </a:r>
            <a:r>
              <a:rPr lang="en-GB" dirty="0" err="1"/>
              <a:t>Dimper</a:t>
            </a:r>
            <a:r>
              <a:rPr lang="en-GB" dirty="0"/>
              <a:t> – PaNOSC @ ESFRI RIs-EOSC liaison workshop – 30 January 2019</a:t>
            </a:r>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19</a:t>
            </a:fld>
            <a:endParaRPr lang="fr-FR" altLang="fr-FR" dirty="0"/>
          </a:p>
        </p:txBody>
      </p:sp>
      <p:sp>
        <p:nvSpPr>
          <p:cNvPr id="7" name="TextBox 6"/>
          <p:cNvSpPr txBox="1"/>
          <p:nvPr/>
        </p:nvSpPr>
        <p:spPr>
          <a:xfrm>
            <a:off x="719138" y="603751"/>
            <a:ext cx="7202298" cy="4593565"/>
          </a:xfrm>
          <a:prstGeom prst="rect">
            <a:avLst/>
          </a:prstGeom>
          <a:solidFill>
            <a:srgbClr val="E7FFFF"/>
          </a:solidFill>
          <a:effectLst>
            <a:outerShdw blurRad="50800" dist="38100" dir="2700000" algn="tl" rotWithShape="0">
              <a:prstClr val="black">
                <a:alpha val="40000"/>
              </a:prstClr>
            </a:outerShdw>
          </a:effectLst>
        </p:spPr>
        <p:txBody>
          <a:bodyPr wrap="square" rtlCol="0">
            <a:spAutoFit/>
          </a:bodyPr>
          <a:lstStyle/>
          <a:p>
            <a:pPr>
              <a:spcAft>
                <a:spcPts val="1200"/>
              </a:spcAft>
            </a:pPr>
            <a:r>
              <a:rPr lang="en-GB" b="1" dirty="0" err="1" smtClean="0"/>
              <a:t>PaNOSC’s</a:t>
            </a:r>
            <a:r>
              <a:rPr lang="en-GB" b="1" dirty="0" smtClean="0"/>
              <a:t> objectives are to:</a:t>
            </a:r>
          </a:p>
          <a:p>
            <a:pPr marL="342900" indent="-342900">
              <a:spcAft>
                <a:spcPts val="300"/>
              </a:spcAft>
              <a:buAutoNum type="arabicPeriod"/>
            </a:pPr>
            <a:r>
              <a:rPr lang="en-GB" b="1" dirty="0" smtClean="0"/>
              <a:t>Participate</a:t>
            </a:r>
            <a:r>
              <a:rPr lang="en-GB" dirty="0" smtClean="0"/>
              <a:t> in the construction of the EOSC by linking with the e-infrastructures and other ESFRI clusters.</a:t>
            </a:r>
          </a:p>
          <a:p>
            <a:pPr marL="342900" indent="-342900">
              <a:spcAft>
                <a:spcPts val="300"/>
              </a:spcAft>
              <a:buAutoNum type="arabicPeriod"/>
            </a:pPr>
            <a:r>
              <a:rPr lang="en-GB" b="1" dirty="0" smtClean="0"/>
              <a:t>Make</a:t>
            </a:r>
            <a:r>
              <a:rPr lang="en-GB" dirty="0" smtClean="0"/>
              <a:t> scientific data produced at Europe’s major Photon and Neutron sources fully compatible with the FAIR principles.</a:t>
            </a:r>
          </a:p>
          <a:p>
            <a:pPr marL="342900" indent="-342900">
              <a:spcAft>
                <a:spcPts val="300"/>
              </a:spcAft>
              <a:buAutoNum type="arabicPeriod"/>
            </a:pPr>
            <a:r>
              <a:rPr lang="en-GB" b="1" dirty="0" smtClean="0"/>
              <a:t>Generalise</a:t>
            </a:r>
            <a:r>
              <a:rPr lang="en-GB" dirty="0" smtClean="0"/>
              <a:t> the adoption of open data policies, standard metadata and data stewardship from 15 photon and neutron RIs and physics institutes across Europe.</a:t>
            </a:r>
          </a:p>
          <a:p>
            <a:pPr marL="342900" indent="-342900">
              <a:spcAft>
                <a:spcPts val="300"/>
              </a:spcAft>
              <a:buAutoNum type="arabicPeriod"/>
            </a:pPr>
            <a:r>
              <a:rPr lang="en-GB" b="1" dirty="0" smtClean="0"/>
              <a:t>Provide</a:t>
            </a:r>
            <a:r>
              <a:rPr lang="en-GB" dirty="0" smtClean="0"/>
              <a:t> innovative data services to the users of these facilities locally and the scientific community at large via the EOSC.</a:t>
            </a:r>
          </a:p>
          <a:p>
            <a:pPr marL="342900" indent="-342900">
              <a:spcAft>
                <a:spcPts val="300"/>
              </a:spcAft>
              <a:buAutoNum type="arabicPeriod"/>
            </a:pPr>
            <a:r>
              <a:rPr lang="en-GB" b="1" dirty="0" smtClean="0"/>
              <a:t>Increase</a:t>
            </a:r>
            <a:r>
              <a:rPr lang="en-GB" dirty="0" smtClean="0"/>
              <a:t> the impact of RIs by ensuring data from user experiments can be used beyond the initial scope.</a:t>
            </a:r>
          </a:p>
          <a:p>
            <a:pPr marL="342900" indent="-342900">
              <a:spcAft>
                <a:spcPts val="300"/>
              </a:spcAft>
              <a:buAutoNum type="arabicPeriod"/>
            </a:pPr>
            <a:r>
              <a:rPr lang="en-GB" b="1" dirty="0" smtClean="0"/>
              <a:t>Share</a:t>
            </a:r>
            <a:r>
              <a:rPr lang="en-GB" dirty="0" smtClean="0"/>
              <a:t> the outcomes with the national RIs who are observers in the proposal and the community at large to promote the adoption of FAIR data principles, data stewardship and the EOSC.</a:t>
            </a:r>
            <a:endParaRPr lang="en-GB" dirty="0"/>
          </a:p>
        </p:txBody>
      </p:sp>
    </p:spTree>
    <p:extLst>
      <p:ext uri="{BB962C8B-B14F-4D97-AF65-F5344CB8AC3E}">
        <p14:creationId xmlns:p14="http://schemas.microsoft.com/office/powerpoint/2010/main" val="206015249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2"/>
          <p:cNvSpPr txBox="1">
            <a:spLocks/>
          </p:cNvSpPr>
          <p:nvPr/>
        </p:nvSpPr>
        <p:spPr>
          <a:xfrm>
            <a:off x="395537" y="617672"/>
            <a:ext cx="6218036" cy="4256052"/>
          </a:xfrm>
          <a:prstGeom prst="rect">
            <a:avLst/>
          </a:prstGeom>
          <a:solidFill>
            <a:srgbClr val="E7FFFF"/>
          </a:solidFill>
          <a:effectLst>
            <a:outerShdw blurRad="50800" dist="38100" dir="2700000" algn="tl" rotWithShape="0">
              <a:prstClr val="black">
                <a:alpha val="40000"/>
              </a:prstClr>
            </a:outerShdw>
          </a:effectLst>
        </p:spPr>
        <p:txBody>
          <a:bodyPr/>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spc="-1" dirty="0" smtClean="0">
                <a:solidFill>
                  <a:schemeClr val="tx1"/>
                </a:solidFill>
              </a:rPr>
              <a:t>Call:</a:t>
            </a:r>
            <a:r>
              <a:rPr lang="en-US" sz="1600" spc="-1" dirty="0" smtClean="0">
                <a:solidFill>
                  <a:srgbClr val="FF0000"/>
                </a:solidFill>
              </a:rPr>
              <a:t> </a:t>
            </a:r>
            <a:r>
              <a:rPr lang="en-US" sz="1600" b="0" spc="-1" dirty="0" smtClean="0">
                <a:solidFill>
                  <a:srgbClr val="0070C0"/>
                </a:solidFill>
              </a:rPr>
              <a:t>Horizon 2020 InfraEOSC-04 </a:t>
            </a:r>
          </a:p>
          <a:p>
            <a:pPr>
              <a:spcAft>
                <a:spcPts val="600"/>
              </a:spcAft>
            </a:pPr>
            <a:r>
              <a:rPr lang="en-US" sz="1600" spc="-1" dirty="0" smtClean="0">
                <a:solidFill>
                  <a:srgbClr val="000000"/>
                </a:solidFill>
              </a:rPr>
              <a:t>Partners: </a:t>
            </a:r>
            <a:r>
              <a:rPr lang="en-GB" sz="1600" b="0" dirty="0" smtClean="0">
                <a:solidFill>
                  <a:srgbClr val="0070C0"/>
                </a:solidFill>
              </a:rPr>
              <a:t>ESRF, ILL, XFEL.EU, ESS, CERIC-ERIC, ELI-DC, EGI</a:t>
            </a:r>
          </a:p>
          <a:p>
            <a:pPr>
              <a:spcAft>
                <a:spcPts val="600"/>
              </a:spcAft>
            </a:pPr>
            <a:r>
              <a:rPr lang="en-GB" sz="1600" dirty="0" smtClean="0">
                <a:solidFill>
                  <a:schemeClr val="tx1"/>
                </a:solidFill>
              </a:rPr>
              <a:t>Description:</a:t>
            </a:r>
            <a:r>
              <a:rPr lang="en-GB" sz="1600" b="0" dirty="0" smtClean="0">
                <a:solidFill>
                  <a:srgbClr val="0070C0"/>
                </a:solidFill>
              </a:rPr>
              <a:t> cluster of ESFRI Photon and Neutron sources</a:t>
            </a:r>
          </a:p>
          <a:p>
            <a:pPr>
              <a:spcAft>
                <a:spcPts val="600"/>
              </a:spcAft>
            </a:pPr>
            <a:r>
              <a:rPr lang="en-GB" sz="1600" dirty="0" smtClean="0">
                <a:solidFill>
                  <a:schemeClr val="tx1"/>
                </a:solidFill>
              </a:rPr>
              <a:t>Observers/non-funded: </a:t>
            </a:r>
            <a:r>
              <a:rPr lang="en-GB" sz="1600" dirty="0" smtClean="0">
                <a:solidFill>
                  <a:srgbClr val="0070C0"/>
                </a:solidFill>
              </a:rPr>
              <a:t> </a:t>
            </a:r>
            <a:r>
              <a:rPr lang="en-GB" sz="1600" b="0" dirty="0" smtClean="0">
                <a:solidFill>
                  <a:srgbClr val="0070C0"/>
                </a:solidFill>
              </a:rPr>
              <a:t>GÉANT, EUDAT, national RIs</a:t>
            </a:r>
          </a:p>
          <a:p>
            <a:pPr>
              <a:spcBef>
                <a:spcPts val="0"/>
              </a:spcBef>
              <a:spcAft>
                <a:spcPts val="600"/>
              </a:spcAft>
              <a:buClr>
                <a:srgbClr val="000000"/>
              </a:buClr>
            </a:pPr>
            <a:r>
              <a:rPr lang="en-GB" sz="1600" dirty="0" smtClean="0">
                <a:solidFill>
                  <a:schemeClr val="tx1"/>
                </a:solidFill>
              </a:rPr>
              <a:t>Linked 3</a:t>
            </a:r>
            <a:r>
              <a:rPr lang="en-GB" sz="1600" baseline="30000" dirty="0" smtClean="0">
                <a:solidFill>
                  <a:schemeClr val="tx1"/>
                </a:solidFill>
              </a:rPr>
              <a:t>rd</a:t>
            </a:r>
            <a:r>
              <a:rPr lang="en-GB" sz="1600" dirty="0" smtClean="0">
                <a:solidFill>
                  <a:schemeClr val="tx1"/>
                </a:solidFill>
              </a:rPr>
              <a:t> parties via EGI:  </a:t>
            </a:r>
            <a:r>
              <a:rPr lang="en-GB" sz="1600" b="0" dirty="0" smtClean="0">
                <a:solidFill>
                  <a:srgbClr val="0070C0"/>
                </a:solidFill>
              </a:rPr>
              <a:t>DESY, STFC, CESNET</a:t>
            </a:r>
            <a:endParaRPr lang="en-GB" sz="1600" dirty="0">
              <a:solidFill>
                <a:srgbClr val="0070C0"/>
              </a:solidFill>
            </a:endParaRPr>
          </a:p>
          <a:p>
            <a:pPr>
              <a:spcBef>
                <a:spcPts val="0"/>
              </a:spcBef>
              <a:spcAft>
                <a:spcPts val="600"/>
              </a:spcAft>
              <a:buClr>
                <a:srgbClr val="000000"/>
              </a:buClr>
            </a:pPr>
            <a:r>
              <a:rPr lang="en-US" sz="1600" spc="-1" dirty="0" smtClean="0">
                <a:solidFill>
                  <a:srgbClr val="000000"/>
                </a:solidFill>
              </a:rPr>
              <a:t>Status</a:t>
            </a:r>
            <a:r>
              <a:rPr lang="en-US" sz="1600" spc="-1" dirty="0">
                <a:solidFill>
                  <a:srgbClr val="000000"/>
                </a:solidFill>
              </a:rPr>
              <a:t>: </a:t>
            </a:r>
            <a:r>
              <a:rPr lang="en-US" sz="1600" b="0" spc="-1" dirty="0" smtClean="0">
                <a:solidFill>
                  <a:srgbClr val="0070C0"/>
                </a:solidFill>
              </a:rPr>
              <a:t>Started 1/12/2018</a:t>
            </a:r>
          </a:p>
          <a:p>
            <a:pPr>
              <a:spcBef>
                <a:spcPts val="0"/>
              </a:spcBef>
              <a:spcAft>
                <a:spcPts val="600"/>
              </a:spcAft>
              <a:buClr>
                <a:srgbClr val="000000"/>
              </a:buClr>
            </a:pPr>
            <a:r>
              <a:rPr lang="en-US" sz="1600" spc="-1" dirty="0" err="1">
                <a:solidFill>
                  <a:schemeClr val="tx1"/>
                </a:solidFill>
              </a:rPr>
              <a:t>Github</a:t>
            </a:r>
            <a:r>
              <a:rPr lang="en-US" sz="1600" spc="-1" dirty="0">
                <a:solidFill>
                  <a:srgbClr val="0070C0"/>
                </a:solidFill>
              </a:rPr>
              <a:t>: https://github.com/panosc-eu </a:t>
            </a:r>
            <a:endParaRPr lang="en-US" sz="1600" b="0" spc="-1" dirty="0" smtClean="0">
              <a:solidFill>
                <a:srgbClr val="0070C0"/>
              </a:solidFill>
            </a:endParaRPr>
          </a:p>
          <a:p>
            <a:pPr>
              <a:spcBef>
                <a:spcPts val="0"/>
              </a:spcBef>
              <a:spcAft>
                <a:spcPts val="600"/>
              </a:spcAft>
              <a:buClr>
                <a:srgbClr val="000000"/>
              </a:buClr>
            </a:pPr>
            <a:r>
              <a:rPr lang="en-US" sz="1600" spc="-1" dirty="0" smtClean="0">
                <a:solidFill>
                  <a:schemeClr val="tx1"/>
                </a:solidFill>
              </a:rPr>
              <a:t>Home page</a:t>
            </a:r>
            <a:r>
              <a:rPr lang="en-US" sz="1600" spc="-1" dirty="0" smtClean="0">
                <a:solidFill>
                  <a:srgbClr val="0070C0"/>
                </a:solidFill>
              </a:rPr>
              <a:t>: https://panosc.eu</a:t>
            </a:r>
          </a:p>
          <a:p>
            <a:pPr>
              <a:spcBef>
                <a:spcPts val="0"/>
              </a:spcBef>
              <a:spcAft>
                <a:spcPts val="600"/>
              </a:spcAft>
              <a:buClr>
                <a:srgbClr val="000000"/>
              </a:buClr>
            </a:pPr>
            <a:r>
              <a:rPr lang="en-US" sz="1600" spc="-1" dirty="0" smtClean="0">
                <a:solidFill>
                  <a:schemeClr val="tx1"/>
                </a:solidFill>
              </a:rPr>
              <a:t>Twitter</a:t>
            </a:r>
            <a:r>
              <a:rPr lang="en-US" sz="1600" spc="-1" dirty="0" smtClean="0">
                <a:solidFill>
                  <a:srgbClr val="0070C0"/>
                </a:solidFill>
              </a:rPr>
              <a:t>: @</a:t>
            </a:r>
            <a:r>
              <a:rPr lang="en-US" sz="1600" spc="-1" dirty="0" err="1" smtClean="0">
                <a:solidFill>
                  <a:srgbClr val="0070C0"/>
                </a:solidFill>
              </a:rPr>
              <a:t>PaNOSC_eu</a:t>
            </a:r>
            <a:r>
              <a:rPr lang="en-US" sz="1600" spc="-1" dirty="0" smtClean="0">
                <a:solidFill>
                  <a:srgbClr val="0070C0"/>
                </a:solidFill>
              </a:rPr>
              <a:t> #PaNOSC </a:t>
            </a:r>
          </a:p>
          <a:p>
            <a:pPr>
              <a:spcBef>
                <a:spcPts val="0"/>
              </a:spcBef>
              <a:spcAft>
                <a:spcPts val="600"/>
              </a:spcAft>
              <a:buClr>
                <a:srgbClr val="000000"/>
              </a:buClr>
            </a:pPr>
            <a:r>
              <a:rPr lang="en-US" sz="1600" spc="-1" dirty="0" smtClean="0">
                <a:solidFill>
                  <a:srgbClr val="000000"/>
                </a:solidFill>
              </a:rPr>
              <a:t>Budget: </a:t>
            </a:r>
            <a:r>
              <a:rPr lang="en-US" sz="1600" b="0" spc="-1" dirty="0" smtClean="0">
                <a:solidFill>
                  <a:srgbClr val="0070C0"/>
                </a:solidFill>
              </a:rPr>
              <a:t>12 M€</a:t>
            </a:r>
          </a:p>
          <a:p>
            <a:pPr>
              <a:spcBef>
                <a:spcPts val="0"/>
              </a:spcBef>
              <a:spcAft>
                <a:spcPts val="600"/>
              </a:spcAft>
              <a:buClr>
                <a:srgbClr val="000000"/>
              </a:buClr>
            </a:pPr>
            <a:r>
              <a:rPr lang="en-US" sz="1600" spc="-1" dirty="0" smtClean="0">
                <a:solidFill>
                  <a:schemeClr val="tx1"/>
                </a:solidFill>
              </a:rPr>
              <a:t>Coordinator:</a:t>
            </a:r>
            <a:r>
              <a:rPr lang="en-US" sz="1600" b="0" spc="-1" dirty="0" smtClean="0">
                <a:solidFill>
                  <a:srgbClr val="0070C0"/>
                </a:solidFill>
              </a:rPr>
              <a:t> ESRF</a:t>
            </a:r>
          </a:p>
          <a:p>
            <a:pPr>
              <a:spcBef>
                <a:spcPts val="0"/>
              </a:spcBef>
              <a:spcAft>
                <a:spcPts val="600"/>
              </a:spcAft>
              <a:buClr>
                <a:srgbClr val="000000"/>
              </a:buClr>
            </a:pPr>
            <a:r>
              <a:rPr lang="en-US" sz="1600" spc="-1" dirty="0" smtClean="0">
                <a:solidFill>
                  <a:srgbClr val="000000"/>
                </a:solidFill>
              </a:rPr>
              <a:t>Started: </a:t>
            </a:r>
            <a:r>
              <a:rPr lang="en-US" sz="1600" b="0" spc="-1" dirty="0" smtClean="0">
                <a:solidFill>
                  <a:srgbClr val="0070C0"/>
                </a:solidFill>
              </a:rPr>
              <a:t>1/12/2018</a:t>
            </a:r>
          </a:p>
          <a:p>
            <a:pPr>
              <a:spcBef>
                <a:spcPts val="0"/>
              </a:spcBef>
              <a:spcAft>
                <a:spcPts val="600"/>
              </a:spcAft>
              <a:buClr>
                <a:srgbClr val="000000"/>
              </a:buClr>
            </a:pPr>
            <a:r>
              <a:rPr lang="en-US" sz="1600" spc="-1" dirty="0" smtClean="0">
                <a:solidFill>
                  <a:srgbClr val="000000"/>
                </a:solidFill>
              </a:rPr>
              <a:t>Duration: </a:t>
            </a:r>
            <a:r>
              <a:rPr lang="en-US" sz="1600" b="0" spc="-1" dirty="0" smtClean="0">
                <a:solidFill>
                  <a:srgbClr val="0070C0"/>
                </a:solidFill>
              </a:rPr>
              <a:t>4 years</a:t>
            </a:r>
          </a:p>
        </p:txBody>
      </p:sp>
      <p:sp>
        <p:nvSpPr>
          <p:cNvPr id="2" name="Title 1"/>
          <p:cNvSpPr>
            <a:spLocks noGrp="1"/>
          </p:cNvSpPr>
          <p:nvPr>
            <p:ph type="title"/>
          </p:nvPr>
        </p:nvSpPr>
        <p:spPr/>
        <p:txBody>
          <a:bodyPr/>
          <a:lstStyle/>
          <a:p>
            <a:r>
              <a:rPr lang="en-GB" dirty="0" smtClean="0"/>
              <a:t>PaNOSC project - factsheet</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dirty="0" smtClean="0"/>
              <a:t>R </a:t>
            </a:r>
            <a:r>
              <a:rPr lang="en-GB" dirty="0" err="1" smtClean="0"/>
              <a:t>Dimper</a:t>
            </a:r>
            <a:r>
              <a:rPr lang="en-GB" dirty="0" smtClean="0"/>
              <a:t>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2</a:t>
            </a:fld>
            <a:endParaRPr lang="fr-FR" altLang="fr-FR" dirty="0"/>
          </a:p>
        </p:txBody>
      </p:sp>
      <p:grpSp>
        <p:nvGrpSpPr>
          <p:cNvPr id="5" name="Group 4"/>
          <p:cNvGrpSpPr/>
          <p:nvPr/>
        </p:nvGrpSpPr>
        <p:grpSpPr>
          <a:xfrm>
            <a:off x="3635896" y="1711671"/>
            <a:ext cx="5328592" cy="3548563"/>
            <a:chOff x="3995936" y="2137420"/>
            <a:chExt cx="5328592" cy="3548563"/>
          </a:xfrm>
        </p:grpSpPr>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 r="491"/>
            <a:stretch/>
          </p:blipFill>
          <p:spPr bwMode="auto">
            <a:xfrm>
              <a:off x="5208199" y="3566236"/>
              <a:ext cx="2607617" cy="947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22043" y="4441352"/>
              <a:ext cx="2779928" cy="261610"/>
            </a:xfrm>
            <a:prstGeom prst="rect">
              <a:avLst/>
            </a:prstGeom>
            <a:noFill/>
          </p:spPr>
          <p:txBody>
            <a:bodyPr wrap="none" rtlCol="0">
              <a:spAutoFit/>
            </a:bodyPr>
            <a:lstStyle/>
            <a:p>
              <a:r>
                <a:rPr lang="en-GB" sz="1100" b="1" dirty="0" smtClean="0">
                  <a:solidFill>
                    <a:srgbClr val="FF0000"/>
                  </a:solidFill>
                </a:rPr>
                <a:t>P</a:t>
              </a:r>
              <a:r>
                <a:rPr lang="en-GB" sz="1100" dirty="0" smtClean="0"/>
                <a:t>hoton </a:t>
              </a:r>
              <a:r>
                <a:rPr lang="en-GB" sz="1100" b="1" dirty="0" smtClean="0">
                  <a:solidFill>
                    <a:srgbClr val="FF0000"/>
                  </a:solidFill>
                </a:rPr>
                <a:t>a</a:t>
              </a:r>
              <a:r>
                <a:rPr lang="en-GB" sz="1100" dirty="0" smtClean="0"/>
                <a:t>nd </a:t>
              </a:r>
              <a:r>
                <a:rPr lang="en-GB" sz="1100" b="1" dirty="0" smtClean="0">
                  <a:solidFill>
                    <a:srgbClr val="FF0000"/>
                  </a:solidFill>
                </a:rPr>
                <a:t>N</a:t>
              </a:r>
              <a:r>
                <a:rPr lang="en-GB" sz="1100" dirty="0" smtClean="0"/>
                <a:t>eutron </a:t>
              </a:r>
              <a:r>
                <a:rPr lang="en-GB" sz="1100" b="1" dirty="0" smtClean="0">
                  <a:solidFill>
                    <a:srgbClr val="FF0000"/>
                  </a:solidFill>
                </a:rPr>
                <a:t>O</a:t>
              </a:r>
              <a:r>
                <a:rPr lang="en-GB" sz="1100" dirty="0" smtClean="0"/>
                <a:t>pen </a:t>
              </a:r>
              <a:r>
                <a:rPr lang="en-GB" sz="1100" b="1" dirty="0" smtClean="0">
                  <a:solidFill>
                    <a:srgbClr val="FF0000"/>
                  </a:solidFill>
                </a:rPr>
                <a:t>S</a:t>
              </a:r>
              <a:r>
                <a:rPr lang="en-GB" sz="1100" dirty="0" smtClean="0"/>
                <a:t>cience </a:t>
              </a:r>
              <a:r>
                <a:rPr lang="en-GB" sz="1100" b="1" dirty="0" smtClean="0">
                  <a:solidFill>
                    <a:srgbClr val="FF0000"/>
                  </a:solidFill>
                </a:rPr>
                <a:t>C</a:t>
              </a:r>
              <a:r>
                <a:rPr lang="en-GB" sz="1100" dirty="0" smtClean="0"/>
                <a:t>loud</a:t>
              </a:r>
              <a:endParaRPr lang="en-GB" sz="1100" dirty="0"/>
            </a:p>
          </p:txBody>
        </p:sp>
        <p:pic>
          <p:nvPicPr>
            <p:cNvPr id="8" name="Picture 7"/>
            <p:cNvPicPr>
              <a:picLocks noChangeAspect="1"/>
            </p:cNvPicPr>
            <p:nvPr/>
          </p:nvPicPr>
          <p:blipFill>
            <a:blip r:embed="rId3"/>
            <a:stretch>
              <a:fillRect/>
            </a:stretch>
          </p:blipFill>
          <p:spPr>
            <a:xfrm>
              <a:off x="6181524" y="2509805"/>
              <a:ext cx="792088" cy="97987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5668" y="2669569"/>
              <a:ext cx="827310" cy="770432"/>
            </a:xfrm>
            <a:prstGeom prst="rect">
              <a:avLst/>
            </a:prstGeom>
          </p:spPr>
        </p:pic>
        <p:pic>
          <p:nvPicPr>
            <p:cNvPr id="10" name="Picture 9"/>
            <p:cNvPicPr>
              <a:picLocks noChangeAspect="1"/>
            </p:cNvPicPr>
            <p:nvPr/>
          </p:nvPicPr>
          <p:blipFill>
            <a:blip r:embed="rId5"/>
            <a:stretch>
              <a:fillRect/>
            </a:stretch>
          </p:blipFill>
          <p:spPr>
            <a:xfrm>
              <a:off x="7086339" y="2669569"/>
              <a:ext cx="757317" cy="75379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5190" y="4774133"/>
              <a:ext cx="1494083" cy="803945"/>
            </a:xfrm>
            <a:prstGeom prst="rect">
              <a:avLst/>
            </a:prstGeom>
          </p:spPr>
        </p:pic>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t="14731" b="19159"/>
            <a:stretch/>
          </p:blipFill>
          <p:spPr>
            <a:xfrm>
              <a:off x="6864389" y="4808876"/>
              <a:ext cx="1037582" cy="685943"/>
            </a:xfrm>
            <a:prstGeom prst="rect">
              <a:avLst/>
            </a:prstGeom>
          </p:spPr>
        </p:pic>
        <p:pic>
          <p:nvPicPr>
            <p:cNvPr id="13" name="Picture 12"/>
            <p:cNvPicPr>
              <a:picLocks noChangeAspect="1"/>
            </p:cNvPicPr>
            <p:nvPr/>
          </p:nvPicPr>
          <p:blipFill>
            <a:blip r:embed="rId8"/>
            <a:stretch>
              <a:fillRect/>
            </a:stretch>
          </p:blipFill>
          <p:spPr>
            <a:xfrm>
              <a:off x="7905759" y="3712882"/>
              <a:ext cx="1085850" cy="609600"/>
            </a:xfrm>
            <a:prstGeom prst="rect">
              <a:avLst/>
            </a:prstGeom>
          </p:spPr>
        </p:pic>
        <p:pic>
          <p:nvPicPr>
            <p:cNvPr id="14" name="Picture 13"/>
            <p:cNvPicPr>
              <a:picLocks noChangeAspect="1"/>
            </p:cNvPicPr>
            <p:nvPr/>
          </p:nvPicPr>
          <p:blipFill>
            <a:blip r:embed="rId9"/>
            <a:stretch>
              <a:fillRect/>
            </a:stretch>
          </p:blipFill>
          <p:spPr>
            <a:xfrm>
              <a:off x="4269762" y="3613687"/>
              <a:ext cx="848494" cy="663259"/>
            </a:xfrm>
            <a:prstGeom prst="rect">
              <a:avLst/>
            </a:prstGeom>
          </p:spPr>
        </p:pic>
        <p:sp>
          <p:nvSpPr>
            <p:cNvPr id="15" name="Cloud 14"/>
            <p:cNvSpPr/>
            <p:nvPr/>
          </p:nvSpPr>
          <p:spPr>
            <a:xfrm>
              <a:off x="3995936" y="2137420"/>
              <a:ext cx="5328592" cy="3548563"/>
            </a:xfrm>
            <a:prstGeom prst="cloud">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6767214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PaNOSC – Why</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3</a:t>
            </a:fld>
            <a:endParaRPr lang="fr-FR" altLang="fr-FR" dirty="0"/>
          </a:p>
        </p:txBody>
      </p:sp>
      <p:sp>
        <p:nvSpPr>
          <p:cNvPr id="5" name="TextBox 4"/>
          <p:cNvSpPr txBox="1"/>
          <p:nvPr/>
        </p:nvSpPr>
        <p:spPr>
          <a:xfrm>
            <a:off x="727075" y="727145"/>
            <a:ext cx="5789141" cy="1748510"/>
          </a:xfrm>
          <a:prstGeom prst="rect">
            <a:avLst/>
          </a:prstGeom>
          <a:solidFill>
            <a:srgbClr val="E7FFFF"/>
          </a:solidFill>
          <a:effectLst>
            <a:outerShdw blurRad="50800" dist="38100" dir="2700000" algn="tl" rotWithShape="0">
              <a:prstClr val="black">
                <a:alpha val="40000"/>
              </a:prstClr>
            </a:outerShdw>
          </a:effectLst>
        </p:spPr>
        <p:txBody>
          <a:bodyPr wrap="square" lIns="180000" tIns="180000" rIns="180000" bIns="180000" rtlCol="0">
            <a:spAutoFit/>
          </a:bodyPr>
          <a:lstStyle/>
          <a:p>
            <a:r>
              <a:rPr lang="en-GB" b="1" dirty="0" smtClean="0"/>
              <a:t>Why</a:t>
            </a:r>
            <a:r>
              <a:rPr lang="en-GB" dirty="0" smtClean="0"/>
              <a:t> – Unify the fragmented research data landscape with a common data policy framework and coherent set of services for data at the RIs and though the EOSC to give scientists better tools to fully exploit their data and facilitate the use of open data.</a:t>
            </a:r>
            <a:endParaRPr lang="en-GB" dirty="0"/>
          </a:p>
        </p:txBody>
      </p:sp>
      <p:sp>
        <p:nvSpPr>
          <p:cNvPr id="10" name="Rectangle 9"/>
          <p:cNvSpPr/>
          <p:nvPr/>
        </p:nvSpPr>
        <p:spPr>
          <a:xfrm>
            <a:off x="3059832" y="2785492"/>
            <a:ext cx="5480876" cy="1471511"/>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lIns="180000" tIns="180000" rIns="180000" bIns="180000">
            <a:spAutoFit/>
          </a:bodyPr>
          <a:lstStyle/>
          <a:p>
            <a:r>
              <a:rPr lang="en-US" b="1" dirty="0" smtClean="0">
                <a:solidFill>
                  <a:srgbClr val="FF0000"/>
                </a:solidFill>
              </a:rPr>
              <a:t>Opportunity: </a:t>
            </a:r>
            <a:r>
              <a:rPr lang="en-US" dirty="0" smtClean="0">
                <a:solidFill>
                  <a:srgbClr val="FF0000"/>
                </a:solidFill>
              </a:rPr>
              <a:t>provide coherent set of services for data reduction and analysis to scientists to fully exploit their data and to promote Open Data and Open Science.</a:t>
            </a:r>
            <a:endParaRPr lang="en-US" dirty="0">
              <a:solidFill>
                <a:srgbClr val="FF0000"/>
              </a:solidFill>
            </a:endParaRPr>
          </a:p>
        </p:txBody>
      </p:sp>
    </p:spTree>
    <p:extLst>
      <p:ext uri="{BB962C8B-B14F-4D97-AF65-F5344CB8AC3E}">
        <p14:creationId xmlns:p14="http://schemas.microsoft.com/office/powerpoint/2010/main" val="148324797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 professional data </a:t>
            </a:r>
            <a:r>
              <a:rPr lang="en-GB" dirty="0" err="1" smtClean="0"/>
              <a:t>mgt</a:t>
            </a:r>
            <a:r>
              <a:rPr lang="en-GB" dirty="0" smtClean="0"/>
              <a:t> and increased output</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4</a:t>
            </a:fld>
            <a:endParaRPr lang="fr-FR" altLang="fr-FR" dirty="0"/>
          </a:p>
        </p:txBody>
      </p:sp>
      <p:sp>
        <p:nvSpPr>
          <p:cNvPr id="5" name="Text Placeholder 3"/>
          <p:cNvSpPr txBox="1">
            <a:spLocks/>
          </p:cNvSpPr>
          <p:nvPr/>
        </p:nvSpPr>
        <p:spPr>
          <a:xfrm>
            <a:off x="727075" y="588576"/>
            <a:ext cx="4348981" cy="540732"/>
          </a:xfrm>
          <a:prstGeom prst="rect">
            <a:avLst/>
          </a:prstGeom>
        </p:spPr>
        <p:txBody>
          <a:bodyPr>
            <a:noAutofit/>
          </a:bodyPr>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spcAft>
                <a:spcPts val="600"/>
              </a:spcAft>
            </a:pPr>
            <a:r>
              <a:rPr lang="en-GB" sz="3200" b="1" dirty="0" smtClean="0">
                <a:solidFill>
                  <a:schemeClr val="accent2"/>
                </a:solidFill>
                <a:cs typeface="HelveticaNeueLT Com 65 Md"/>
              </a:rPr>
              <a:t>Data is our Product!</a:t>
            </a:r>
            <a:endParaRPr lang="en-GB" sz="3200" b="1" dirty="0" smtClean="0">
              <a:solidFill>
                <a:schemeClr val="accent2"/>
              </a:solidFill>
              <a:cs typeface="HelveticaNeueLT Com 45 Lt"/>
            </a:endParaRPr>
          </a:p>
        </p:txBody>
      </p:sp>
      <p:grpSp>
        <p:nvGrpSpPr>
          <p:cNvPr id="9" name="Group 8"/>
          <p:cNvGrpSpPr/>
          <p:nvPr/>
        </p:nvGrpSpPr>
        <p:grpSpPr>
          <a:xfrm>
            <a:off x="578431" y="1139678"/>
            <a:ext cx="4497625" cy="4263119"/>
            <a:chOff x="1710309" y="1225806"/>
            <a:chExt cx="4355229" cy="4059974"/>
          </a:xfrm>
        </p:grpSpPr>
        <p:sp>
          <p:nvSpPr>
            <p:cNvPr id="8" name="Oval 7"/>
            <p:cNvSpPr/>
            <p:nvPr/>
          </p:nvSpPr>
          <p:spPr>
            <a:xfrm>
              <a:off x="1710309" y="1225806"/>
              <a:ext cx="4355229" cy="4059974"/>
            </a:xfrm>
            <a:prstGeom prst="ellipse">
              <a:avLst/>
            </a:prstGeom>
            <a:gradFill flip="none" rotWithShape="1">
              <a:gsLst>
                <a:gs pos="0">
                  <a:schemeClr val="accent3">
                    <a:lumMod val="20000"/>
                    <a:lumOff val="80000"/>
                    <a:shade val="30000"/>
                    <a:satMod val="115000"/>
                  </a:schemeClr>
                </a:gs>
                <a:gs pos="52000">
                  <a:schemeClr val="accent4">
                    <a:lumMod val="20000"/>
                    <a:lumOff val="80000"/>
                  </a:schemeClr>
                </a:gs>
                <a:gs pos="100000">
                  <a:schemeClr val="accent3">
                    <a:lumMod val="20000"/>
                    <a:lumOff val="8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2483768" y="1880038"/>
              <a:ext cx="2776121" cy="2735344"/>
            </a:xfrm>
            <a:prstGeom prst="ellipse">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p:txBody>
        </p:sp>
        <p:sp>
          <p:nvSpPr>
            <p:cNvPr id="6" name="Oval 5"/>
            <p:cNvSpPr/>
            <p:nvPr/>
          </p:nvSpPr>
          <p:spPr>
            <a:xfrm>
              <a:off x="3275856" y="2641476"/>
              <a:ext cx="1224136" cy="1224136"/>
            </a:xfrm>
            <a:prstGeom prst="ellipse">
              <a:avLst/>
            </a:prstGeom>
            <a:gradFill flip="none" rotWithShape="1">
              <a:gsLst>
                <a:gs pos="0">
                  <a:schemeClr val="accent2">
                    <a:lumMod val="60000"/>
                    <a:lumOff val="40000"/>
                    <a:shade val="30000"/>
                    <a:satMod val="115000"/>
                  </a:schemeClr>
                </a:gs>
                <a:gs pos="50000">
                  <a:schemeClr val="accent2">
                    <a:lumMod val="75000"/>
                  </a:schemeClr>
                </a:gs>
                <a:gs pos="100000">
                  <a:schemeClr val="accent2">
                    <a:lumMod val="60000"/>
                    <a:lumOff val="40000"/>
                    <a:shade val="100000"/>
                    <a:satMod val="11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smtClean="0"/>
                <a:t>RIs</a:t>
              </a:r>
              <a:endParaRPr lang="en-GB" sz="3200" b="1" dirty="0"/>
            </a:p>
          </p:txBody>
        </p:sp>
      </p:grpSp>
      <p:sp>
        <p:nvSpPr>
          <p:cNvPr id="10" name="Rectangle 9"/>
          <p:cNvSpPr/>
          <p:nvPr/>
        </p:nvSpPr>
        <p:spPr>
          <a:xfrm>
            <a:off x="5687994" y="3054965"/>
            <a:ext cx="1223412" cy="369332"/>
          </a:xfrm>
          <a:prstGeom prst="rect">
            <a:avLst/>
          </a:prstGeom>
        </p:spPr>
        <p:txBody>
          <a:bodyPr wrap="none">
            <a:spAutoFit/>
          </a:bodyPr>
          <a:lstStyle/>
          <a:p>
            <a:r>
              <a:rPr lang="en-GB" b="1" dirty="0" smtClean="0">
                <a:solidFill>
                  <a:schemeClr val="accent2"/>
                </a:solidFill>
                <a:cs typeface="HelveticaNeueLT Com 65 Md"/>
              </a:rPr>
              <a:t>Raw Data</a:t>
            </a:r>
            <a:endParaRPr lang="en-US" dirty="0"/>
          </a:p>
        </p:txBody>
      </p:sp>
      <p:sp>
        <p:nvSpPr>
          <p:cNvPr id="11" name="Rectangle 10"/>
          <p:cNvSpPr/>
          <p:nvPr/>
        </p:nvSpPr>
        <p:spPr>
          <a:xfrm>
            <a:off x="5687994" y="2088112"/>
            <a:ext cx="1736373" cy="646331"/>
          </a:xfrm>
          <a:prstGeom prst="rect">
            <a:avLst/>
          </a:prstGeom>
        </p:spPr>
        <p:txBody>
          <a:bodyPr wrap="none">
            <a:spAutoFit/>
          </a:bodyPr>
          <a:lstStyle/>
          <a:p>
            <a:r>
              <a:rPr lang="en-GB" b="1" dirty="0" smtClean="0">
                <a:solidFill>
                  <a:schemeClr val="accent2"/>
                </a:solidFill>
                <a:cs typeface="HelveticaNeueLT Com 65 Md"/>
              </a:rPr>
              <a:t>Reduced Data</a:t>
            </a:r>
            <a:br>
              <a:rPr lang="en-GB" b="1" dirty="0" smtClean="0">
                <a:solidFill>
                  <a:schemeClr val="accent2"/>
                </a:solidFill>
                <a:cs typeface="HelveticaNeueLT Com 65 Md"/>
              </a:rPr>
            </a:br>
            <a:r>
              <a:rPr lang="en-GB" b="1" dirty="0" smtClean="0">
                <a:solidFill>
                  <a:schemeClr val="accent2"/>
                </a:solidFill>
                <a:cs typeface="HelveticaNeueLT Com 65 Md"/>
              </a:rPr>
              <a:t>Archived Data</a:t>
            </a:r>
            <a:endParaRPr lang="en-US" dirty="0"/>
          </a:p>
        </p:txBody>
      </p:sp>
      <p:sp>
        <p:nvSpPr>
          <p:cNvPr id="12" name="Rectangle 11"/>
          <p:cNvSpPr/>
          <p:nvPr/>
        </p:nvSpPr>
        <p:spPr>
          <a:xfrm>
            <a:off x="5687994" y="953289"/>
            <a:ext cx="1864613" cy="923330"/>
          </a:xfrm>
          <a:prstGeom prst="rect">
            <a:avLst/>
          </a:prstGeom>
        </p:spPr>
        <p:txBody>
          <a:bodyPr wrap="none">
            <a:spAutoFit/>
          </a:bodyPr>
          <a:lstStyle/>
          <a:p>
            <a:r>
              <a:rPr lang="en-GB" b="1" dirty="0" smtClean="0">
                <a:solidFill>
                  <a:schemeClr val="accent2"/>
                </a:solidFill>
                <a:cs typeface="HelveticaNeueLT Com 65 Md"/>
              </a:rPr>
              <a:t>Open Data</a:t>
            </a:r>
            <a:br>
              <a:rPr lang="en-GB" b="1" dirty="0" smtClean="0">
                <a:solidFill>
                  <a:schemeClr val="accent2"/>
                </a:solidFill>
                <a:cs typeface="HelveticaNeueLT Com 65 Md"/>
              </a:rPr>
            </a:br>
            <a:r>
              <a:rPr lang="en-GB" b="1" dirty="0" smtClean="0">
                <a:solidFill>
                  <a:schemeClr val="accent2"/>
                </a:solidFill>
                <a:cs typeface="HelveticaNeueLT Com 65 Md"/>
              </a:rPr>
              <a:t>Analysed Data</a:t>
            </a:r>
            <a:br>
              <a:rPr lang="en-GB" b="1" dirty="0" smtClean="0">
                <a:solidFill>
                  <a:schemeClr val="accent2"/>
                </a:solidFill>
                <a:cs typeface="HelveticaNeueLT Com 65 Md"/>
              </a:rPr>
            </a:br>
            <a:r>
              <a:rPr lang="en-GB" b="1" dirty="0" smtClean="0">
                <a:solidFill>
                  <a:schemeClr val="accent2"/>
                </a:solidFill>
                <a:cs typeface="HelveticaNeueLT Com 65 Md"/>
              </a:rPr>
              <a:t>Digital Objects</a:t>
            </a:r>
            <a:endParaRPr lang="en-US" dirty="0"/>
          </a:p>
        </p:txBody>
      </p:sp>
      <p:cxnSp>
        <p:nvCxnSpPr>
          <p:cNvPr id="13" name="Straight Arrow Connector 12"/>
          <p:cNvCxnSpPr/>
          <p:nvPr/>
        </p:nvCxnSpPr>
        <p:spPr>
          <a:xfrm>
            <a:off x="3235186" y="1556468"/>
            <a:ext cx="227977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267844" y="2351058"/>
            <a:ext cx="227977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267844" y="3215154"/>
            <a:ext cx="227977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23199" y="2025676"/>
            <a:ext cx="1774846" cy="646331"/>
          </a:xfrm>
          <a:prstGeom prst="rect">
            <a:avLst/>
          </a:prstGeom>
          <a:noFill/>
        </p:spPr>
        <p:txBody>
          <a:bodyPr wrap="none" rtlCol="0">
            <a:spAutoFit/>
          </a:bodyPr>
          <a:lstStyle/>
          <a:p>
            <a:pPr algn="ctr"/>
            <a:r>
              <a:rPr lang="en-GB" b="1" dirty="0" smtClean="0"/>
              <a:t>On-site </a:t>
            </a:r>
          </a:p>
          <a:p>
            <a:pPr algn="ctr"/>
            <a:r>
              <a:rPr lang="en-GB" b="1" dirty="0" smtClean="0"/>
              <a:t>data reduction</a:t>
            </a:r>
            <a:endParaRPr lang="en-GB" b="1" dirty="0"/>
          </a:p>
        </p:txBody>
      </p:sp>
      <p:sp>
        <p:nvSpPr>
          <p:cNvPr id="17" name="TextBox 16"/>
          <p:cNvSpPr txBox="1"/>
          <p:nvPr/>
        </p:nvSpPr>
        <p:spPr>
          <a:xfrm>
            <a:off x="2051439" y="3889688"/>
            <a:ext cx="1633782" cy="646331"/>
          </a:xfrm>
          <a:prstGeom prst="rect">
            <a:avLst/>
          </a:prstGeom>
          <a:noFill/>
        </p:spPr>
        <p:txBody>
          <a:bodyPr wrap="none" rtlCol="0">
            <a:spAutoFit/>
          </a:bodyPr>
          <a:lstStyle/>
          <a:p>
            <a:pPr algn="ctr"/>
            <a:r>
              <a:rPr lang="en-GB" b="1" dirty="0" smtClean="0"/>
              <a:t>On-site </a:t>
            </a:r>
          </a:p>
          <a:p>
            <a:pPr algn="ctr"/>
            <a:r>
              <a:rPr lang="en-GB" b="1" dirty="0" smtClean="0"/>
              <a:t>data analysis</a:t>
            </a:r>
            <a:endParaRPr lang="en-GB" b="1" dirty="0"/>
          </a:p>
        </p:txBody>
      </p:sp>
      <p:sp>
        <p:nvSpPr>
          <p:cNvPr id="18" name="TextBox 17"/>
          <p:cNvSpPr txBox="1"/>
          <p:nvPr/>
        </p:nvSpPr>
        <p:spPr>
          <a:xfrm>
            <a:off x="3325533" y="2899873"/>
            <a:ext cx="1428596" cy="646331"/>
          </a:xfrm>
          <a:prstGeom prst="rect">
            <a:avLst/>
          </a:prstGeom>
          <a:noFill/>
        </p:spPr>
        <p:txBody>
          <a:bodyPr wrap="none" rtlCol="0">
            <a:spAutoFit/>
          </a:bodyPr>
          <a:lstStyle/>
          <a:p>
            <a:pPr algn="ctr"/>
            <a:r>
              <a:rPr lang="en-GB" b="1" dirty="0" smtClean="0"/>
              <a:t>Metadata</a:t>
            </a:r>
          </a:p>
          <a:p>
            <a:pPr algn="ctr"/>
            <a:r>
              <a:rPr lang="en-GB" b="1" dirty="0" smtClean="0"/>
              <a:t>catalogues</a:t>
            </a:r>
            <a:endParaRPr lang="en-GB" b="1" dirty="0"/>
          </a:p>
        </p:txBody>
      </p:sp>
      <p:sp>
        <p:nvSpPr>
          <p:cNvPr id="19" name="TextBox 18"/>
          <p:cNvSpPr txBox="1"/>
          <p:nvPr/>
        </p:nvSpPr>
        <p:spPr>
          <a:xfrm>
            <a:off x="560853" y="2862580"/>
            <a:ext cx="1768434" cy="646331"/>
          </a:xfrm>
          <a:prstGeom prst="rect">
            <a:avLst/>
          </a:prstGeom>
          <a:noFill/>
        </p:spPr>
        <p:txBody>
          <a:bodyPr wrap="none" rtlCol="0">
            <a:spAutoFit/>
          </a:bodyPr>
          <a:lstStyle/>
          <a:p>
            <a:pPr algn="ctr"/>
            <a:r>
              <a:rPr lang="en-GB" b="1" dirty="0" err="1" smtClean="0"/>
              <a:t>Data+software</a:t>
            </a:r>
            <a:endParaRPr lang="en-GB" b="1" dirty="0" smtClean="0"/>
          </a:p>
          <a:p>
            <a:pPr algn="ctr"/>
            <a:r>
              <a:rPr lang="en-GB" b="1" dirty="0" smtClean="0"/>
              <a:t>catalogues</a:t>
            </a:r>
            <a:endParaRPr lang="en-GB" b="1" dirty="0"/>
          </a:p>
        </p:txBody>
      </p:sp>
      <p:sp>
        <p:nvSpPr>
          <p:cNvPr id="20" name="TextBox 19"/>
          <p:cNvSpPr txBox="1"/>
          <p:nvPr/>
        </p:nvSpPr>
        <p:spPr>
          <a:xfrm>
            <a:off x="1962937" y="1213487"/>
            <a:ext cx="1390124" cy="646331"/>
          </a:xfrm>
          <a:prstGeom prst="rect">
            <a:avLst/>
          </a:prstGeom>
          <a:noFill/>
        </p:spPr>
        <p:txBody>
          <a:bodyPr wrap="none" rtlCol="0">
            <a:spAutoFit/>
          </a:bodyPr>
          <a:lstStyle/>
          <a:p>
            <a:pPr algn="ctr"/>
            <a:r>
              <a:rPr lang="en-GB" b="1" dirty="0" smtClean="0"/>
              <a:t>Federated</a:t>
            </a:r>
          </a:p>
          <a:p>
            <a:pPr algn="ctr"/>
            <a:r>
              <a:rPr lang="en-GB" b="1" dirty="0" smtClean="0"/>
              <a:t>catalogues</a:t>
            </a:r>
            <a:endParaRPr lang="en-GB" b="1" dirty="0"/>
          </a:p>
        </p:txBody>
      </p:sp>
      <p:sp>
        <p:nvSpPr>
          <p:cNvPr id="21" name="TextBox 20"/>
          <p:cNvSpPr txBox="1"/>
          <p:nvPr/>
        </p:nvSpPr>
        <p:spPr>
          <a:xfrm>
            <a:off x="3397403" y="3651581"/>
            <a:ext cx="1556836" cy="369332"/>
          </a:xfrm>
          <a:prstGeom prst="rect">
            <a:avLst/>
          </a:prstGeom>
          <a:noFill/>
        </p:spPr>
        <p:txBody>
          <a:bodyPr wrap="none" rtlCol="0">
            <a:spAutoFit/>
          </a:bodyPr>
          <a:lstStyle/>
          <a:p>
            <a:pPr algn="ctr"/>
            <a:r>
              <a:rPr lang="en-GB" b="1" dirty="0" smtClean="0"/>
              <a:t>Publications</a:t>
            </a:r>
            <a:endParaRPr lang="en-GB" b="1" dirty="0"/>
          </a:p>
        </p:txBody>
      </p:sp>
      <p:sp>
        <p:nvSpPr>
          <p:cNvPr id="22" name="TextBox 21"/>
          <p:cNvSpPr txBox="1"/>
          <p:nvPr/>
        </p:nvSpPr>
        <p:spPr>
          <a:xfrm>
            <a:off x="1058947" y="3901856"/>
            <a:ext cx="415499" cy="369332"/>
          </a:xfrm>
          <a:prstGeom prst="rect">
            <a:avLst/>
          </a:prstGeom>
          <a:noFill/>
        </p:spPr>
        <p:txBody>
          <a:bodyPr wrap="none" rtlCol="0">
            <a:spAutoFit/>
          </a:bodyPr>
          <a:lstStyle/>
          <a:p>
            <a:pPr algn="ctr"/>
            <a:r>
              <a:rPr lang="en-GB" b="1" dirty="0" smtClean="0"/>
              <a:t>AI</a:t>
            </a:r>
            <a:endParaRPr lang="en-GB" b="1" dirty="0"/>
          </a:p>
        </p:txBody>
      </p:sp>
      <p:sp>
        <p:nvSpPr>
          <p:cNvPr id="23" name="TextBox 22"/>
          <p:cNvSpPr txBox="1"/>
          <p:nvPr/>
        </p:nvSpPr>
        <p:spPr>
          <a:xfrm>
            <a:off x="2211358" y="4821913"/>
            <a:ext cx="1505540" cy="369332"/>
          </a:xfrm>
          <a:prstGeom prst="rect">
            <a:avLst/>
          </a:prstGeom>
          <a:noFill/>
        </p:spPr>
        <p:txBody>
          <a:bodyPr wrap="none" rtlCol="0">
            <a:spAutoFit/>
          </a:bodyPr>
          <a:lstStyle/>
          <a:p>
            <a:pPr algn="ctr"/>
            <a:r>
              <a:rPr lang="en-GB" b="1" dirty="0" smtClean="0"/>
              <a:t>Data mining</a:t>
            </a:r>
            <a:endParaRPr lang="en-GB" b="1" dirty="0"/>
          </a:p>
        </p:txBody>
      </p:sp>
    </p:spTree>
    <p:extLst>
      <p:ext uri="{BB962C8B-B14F-4D97-AF65-F5344CB8AC3E}">
        <p14:creationId xmlns:p14="http://schemas.microsoft.com/office/powerpoint/2010/main" val="111643216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 to enable Open Science</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5</a:t>
            </a:fld>
            <a:endParaRPr lang="fr-FR" altLang="fr-FR"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783" r="8192" b="17601"/>
          <a:stretch/>
        </p:blipFill>
        <p:spPr>
          <a:xfrm>
            <a:off x="1043608" y="1417340"/>
            <a:ext cx="5544616" cy="3540538"/>
          </a:xfrm>
          <a:prstGeom prst="rect">
            <a:avLst/>
          </a:prstGeom>
        </p:spPr>
      </p:pic>
      <p:sp>
        <p:nvSpPr>
          <p:cNvPr id="6" name="Rectangle 5"/>
          <p:cNvSpPr/>
          <p:nvPr/>
        </p:nvSpPr>
        <p:spPr>
          <a:xfrm>
            <a:off x="727075" y="604261"/>
            <a:ext cx="7701549" cy="646331"/>
          </a:xfrm>
          <a:prstGeom prst="rect">
            <a:avLst/>
          </a:prstGeom>
        </p:spPr>
        <p:txBody>
          <a:bodyPr wrap="square">
            <a:spAutoFit/>
          </a:bodyPr>
          <a:lstStyle/>
          <a:p>
            <a:r>
              <a:rPr lang="en-US" b="1" dirty="0">
                <a:solidFill>
                  <a:srgbClr val="FF0000"/>
                </a:solidFill>
              </a:rPr>
              <a:t>“Open Science is transparent and accessible knowledge that is shared and developed through collaborative networks</a:t>
            </a:r>
            <a:r>
              <a:rPr lang="en-US" b="1" dirty="0" smtClean="0">
                <a:solidFill>
                  <a:srgbClr val="FF0000"/>
                </a:solidFill>
              </a:rPr>
              <a:t>”</a:t>
            </a:r>
            <a:endParaRPr lang="en-US" b="1" dirty="0">
              <a:solidFill>
                <a:srgbClr val="FF0000"/>
              </a:solidFill>
            </a:endParaRPr>
          </a:p>
        </p:txBody>
      </p:sp>
      <p:sp>
        <p:nvSpPr>
          <p:cNvPr id="7" name="Rectangle 6"/>
          <p:cNvSpPr/>
          <p:nvPr/>
        </p:nvSpPr>
        <p:spPr>
          <a:xfrm>
            <a:off x="607027" y="5123513"/>
            <a:ext cx="4572000" cy="276999"/>
          </a:xfrm>
          <a:prstGeom prst="rect">
            <a:avLst/>
          </a:prstGeom>
        </p:spPr>
        <p:txBody>
          <a:bodyPr>
            <a:spAutoFit/>
          </a:bodyPr>
          <a:lstStyle/>
          <a:p>
            <a:r>
              <a:rPr lang="en-GB" sz="1200" dirty="0"/>
              <a:t>Image Source: http://www.sci-gaia.eu/osp-enab/</a:t>
            </a:r>
            <a:endParaRPr lang="en-US" sz="1200" dirty="0"/>
          </a:p>
        </p:txBody>
      </p:sp>
    </p:spTree>
    <p:extLst>
      <p:ext uri="{BB962C8B-B14F-4D97-AF65-F5344CB8AC3E}">
        <p14:creationId xmlns:p14="http://schemas.microsoft.com/office/powerpoint/2010/main" val="33643350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 to link all scientific data and output together</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6</a:t>
            </a:fld>
            <a:endParaRPr lang="fr-FR" altLang="fr-FR" dirty="0"/>
          </a:p>
        </p:txBody>
      </p:sp>
      <p:sp>
        <p:nvSpPr>
          <p:cNvPr id="5" name="Rectangle 4"/>
          <p:cNvSpPr/>
          <p:nvPr/>
        </p:nvSpPr>
        <p:spPr>
          <a:xfrm rot="16200000">
            <a:off x="-2308947" y="2841349"/>
            <a:ext cx="4845897" cy="276999"/>
          </a:xfrm>
          <a:prstGeom prst="rect">
            <a:avLst/>
          </a:prstGeom>
        </p:spPr>
        <p:txBody>
          <a:bodyPr wrap="square">
            <a:spAutoFit/>
          </a:bodyPr>
          <a:lstStyle/>
          <a:p>
            <a:r>
              <a:rPr lang="en-GB" sz="1200" dirty="0"/>
              <a:t>Image Source: http://michaelnielsen.org/blog/the-future-of-science-2</a:t>
            </a:r>
            <a:r>
              <a:rPr lang="en-GB" sz="1200" dirty="0" smtClean="0"/>
              <a:t>/</a:t>
            </a:r>
            <a:endParaRPr lang="en-US" sz="1200" dirty="0"/>
          </a:p>
        </p:txBody>
      </p:sp>
      <p:pic>
        <p:nvPicPr>
          <p:cNvPr id="6" name="Content Placeholder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34176" y="2552348"/>
            <a:ext cx="3086458" cy="295952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6600" y="588817"/>
            <a:ext cx="3051679" cy="271712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509" y="2592880"/>
            <a:ext cx="2243241" cy="2749090"/>
          </a:xfrm>
          <a:prstGeom prst="rect">
            <a:avLst/>
          </a:prstGeom>
        </p:spPr>
      </p:pic>
      <p:sp>
        <p:nvSpPr>
          <p:cNvPr id="9" name="Up Arrow 8"/>
          <p:cNvSpPr/>
          <p:nvPr/>
        </p:nvSpPr>
        <p:spPr>
          <a:xfrm rot="1847684">
            <a:off x="5275714" y="2237289"/>
            <a:ext cx="216024" cy="108012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06819" y="3547673"/>
            <a:ext cx="3275856" cy="1658450"/>
          </a:xfrm>
          <a:prstGeom prst="rect">
            <a:avLst/>
          </a:prstGeom>
        </p:spPr>
      </p:pic>
      <p:sp>
        <p:nvSpPr>
          <p:cNvPr id="11" name="Up Arrow 10"/>
          <p:cNvSpPr/>
          <p:nvPr/>
        </p:nvSpPr>
        <p:spPr>
          <a:xfrm rot="6120151">
            <a:off x="6045834" y="3664718"/>
            <a:ext cx="216024" cy="108012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360154" y="4435543"/>
            <a:ext cx="740908"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Software</a:t>
            </a:r>
            <a:endParaRPr lang="en-US" sz="12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136835" y="3879821"/>
            <a:ext cx="740908"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Logbook</a:t>
            </a:r>
            <a:endParaRPr lang="en-US" sz="1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3295520" y="3274411"/>
            <a:ext cx="805542" cy="276999"/>
          </a:xfrm>
          <a:prstGeom prst="rect">
            <a:avLst/>
          </a:prstGeom>
          <a:noFill/>
        </p:spPr>
        <p:txBody>
          <a:bodyPr wrap="none" rtlCol="0">
            <a:spAutoFit/>
          </a:bodyPr>
          <a:lstStyle/>
          <a:p>
            <a:r>
              <a:rPr lang="en-US" sz="1200" dirty="0" smtClean="0">
                <a:latin typeface="Times New Roman" panose="02020603050405020304" pitchFamily="18" charset="0"/>
                <a:cs typeface="Times New Roman" panose="02020603050405020304" pitchFamily="18" charset="0"/>
              </a:rPr>
              <a:t>Workflow</a:t>
            </a:r>
            <a:endParaRPr lang="en-US" sz="1200" dirty="0">
              <a:latin typeface="Times New Roman" panose="02020603050405020304" pitchFamily="18" charset="0"/>
              <a:cs typeface="Times New Roman" panose="02020603050405020304" pitchFamily="18" charset="0"/>
            </a:endParaRPr>
          </a:p>
        </p:txBody>
      </p:sp>
      <p:sp>
        <p:nvSpPr>
          <p:cNvPr id="15" name="Up Arrow 14"/>
          <p:cNvSpPr/>
          <p:nvPr/>
        </p:nvSpPr>
        <p:spPr>
          <a:xfrm rot="17193979">
            <a:off x="2483369" y="3365948"/>
            <a:ext cx="216024" cy="108012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5688" y="752640"/>
            <a:ext cx="2340022" cy="1700416"/>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47809" y="571512"/>
            <a:ext cx="1752892" cy="1989461"/>
          </a:xfrm>
          <a:prstGeom prst="rect">
            <a:avLst/>
          </a:prstGeom>
        </p:spPr>
      </p:pic>
      <p:sp>
        <p:nvSpPr>
          <p:cNvPr id="18" name="Up Arrow 17"/>
          <p:cNvSpPr/>
          <p:nvPr/>
        </p:nvSpPr>
        <p:spPr>
          <a:xfrm rot="19964337">
            <a:off x="4183103" y="2438620"/>
            <a:ext cx="228976" cy="528223"/>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p:cNvSpPr/>
          <p:nvPr/>
        </p:nvSpPr>
        <p:spPr>
          <a:xfrm rot="19389372">
            <a:off x="2960392" y="2228281"/>
            <a:ext cx="216024" cy="1080120"/>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6193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Who</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7</a:t>
            </a:fld>
            <a:endParaRPr lang="fr-FR" altLang="fr-FR" dirty="0"/>
          </a:p>
        </p:txBody>
      </p:sp>
      <p:sp>
        <p:nvSpPr>
          <p:cNvPr id="6" name="TextBox 5"/>
          <p:cNvSpPr txBox="1"/>
          <p:nvPr/>
        </p:nvSpPr>
        <p:spPr>
          <a:xfrm>
            <a:off x="719138" y="700924"/>
            <a:ext cx="6408832" cy="2025509"/>
          </a:xfrm>
          <a:prstGeom prst="rect">
            <a:avLst/>
          </a:prstGeom>
          <a:solidFill>
            <a:srgbClr val="E7FFFF"/>
          </a:solidFill>
          <a:effectLst>
            <a:outerShdw blurRad="50800" dist="38100" dir="2700000" algn="tl" rotWithShape="0">
              <a:prstClr val="black">
                <a:alpha val="40000"/>
              </a:prstClr>
            </a:outerShdw>
          </a:effectLst>
        </p:spPr>
        <p:txBody>
          <a:bodyPr wrap="square" lIns="180000" tIns="180000" rIns="180000" bIns="180000" rtlCol="0">
            <a:spAutoFit/>
          </a:bodyPr>
          <a:lstStyle/>
          <a:p>
            <a:r>
              <a:rPr lang="en-GB" b="1" dirty="0" smtClean="0"/>
              <a:t>Who</a:t>
            </a:r>
            <a:r>
              <a:rPr lang="en-GB" dirty="0" smtClean="0"/>
              <a:t> – Photon and Neutron Open Science Cloud (</a:t>
            </a:r>
            <a:r>
              <a:rPr lang="en-GB" b="1" dirty="0" smtClean="0"/>
              <a:t>PaNOSC</a:t>
            </a:r>
            <a:r>
              <a:rPr lang="en-GB" dirty="0" smtClean="0"/>
              <a:t>) made up of photon and neutron RIs on the ESFRI roadmap and ERICs (CERIC-ERIC, ELI, ESRF, ESS, </a:t>
            </a:r>
            <a:r>
              <a:rPr lang="en-GB" dirty="0" err="1" smtClean="0"/>
              <a:t>Eu</a:t>
            </a:r>
            <a:r>
              <a:rPr lang="en-GB" dirty="0" smtClean="0"/>
              <a:t>-XFEL, ILL), pan-European e-infrastructures (EGI –as a partner-, GÉANT, EUDAT, and </a:t>
            </a:r>
            <a:r>
              <a:rPr lang="en-GB" dirty="0" err="1" smtClean="0"/>
              <a:t>OpenAIRE</a:t>
            </a:r>
            <a:r>
              <a:rPr lang="en-GB" dirty="0" smtClean="0"/>
              <a:t>) and national RIs and PRACE host members as observers.</a:t>
            </a:r>
            <a:endParaRPr lang="en-GB" dirty="0"/>
          </a:p>
        </p:txBody>
      </p:sp>
      <p:sp>
        <p:nvSpPr>
          <p:cNvPr id="7" name="Rectangle 6"/>
          <p:cNvSpPr/>
          <p:nvPr/>
        </p:nvSpPr>
        <p:spPr>
          <a:xfrm>
            <a:off x="3383808" y="2929508"/>
            <a:ext cx="5004616" cy="1507863"/>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txBody>
          <a:bodyPr wrap="square" lIns="180000" tIns="216000" rIns="216000" bIns="180000">
            <a:spAutoFit/>
          </a:bodyPr>
          <a:lstStyle/>
          <a:p>
            <a:r>
              <a:rPr lang="en-US" b="1" dirty="0" smtClean="0">
                <a:solidFill>
                  <a:srgbClr val="FF0000"/>
                </a:solidFill>
              </a:rPr>
              <a:t>Opportunity: </a:t>
            </a:r>
            <a:r>
              <a:rPr lang="en-US" dirty="0" smtClean="0">
                <a:solidFill>
                  <a:srgbClr val="FF0000"/>
                </a:solidFill>
              </a:rPr>
              <a:t>first time synchrotrons, neutron sources, FELs, + lasers will work together with e-infrastructures to unify fragmented approach to open data management.</a:t>
            </a:r>
            <a:endParaRPr lang="en-US" dirty="0">
              <a:solidFill>
                <a:srgbClr val="FF0000"/>
              </a:solidFill>
            </a:endParaRPr>
          </a:p>
        </p:txBody>
      </p:sp>
    </p:spTree>
    <p:extLst>
      <p:ext uri="{BB962C8B-B14F-4D97-AF65-F5344CB8AC3E}">
        <p14:creationId xmlns:p14="http://schemas.microsoft.com/office/powerpoint/2010/main" val="345283499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PaNOSC Partners – ESFRI projects </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dirty="0"/>
              <a:t>R </a:t>
            </a:r>
            <a:r>
              <a:rPr lang="en-GB" dirty="0" err="1"/>
              <a:t>Dimper</a:t>
            </a:r>
            <a:r>
              <a:rPr lang="en-GB" dirty="0"/>
              <a:t> – PaNOSC @ ESFRI RIs-EOSC liaison workshop – 30 January 2019</a:t>
            </a:r>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8</a:t>
            </a:fld>
            <a:endParaRPr lang="fr-FR" altLang="fr-FR" dirty="0"/>
          </a:p>
        </p:txBody>
      </p:sp>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3116455" y="2774148"/>
            <a:ext cx="2607617" cy="947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30299" y="3649264"/>
            <a:ext cx="2779928" cy="261610"/>
          </a:xfrm>
          <a:prstGeom prst="rect">
            <a:avLst/>
          </a:prstGeom>
          <a:noFill/>
        </p:spPr>
        <p:txBody>
          <a:bodyPr wrap="none" rtlCol="0">
            <a:spAutoFit/>
          </a:bodyPr>
          <a:lstStyle/>
          <a:p>
            <a:r>
              <a:rPr lang="en-GB" sz="1100" b="1" dirty="0" smtClean="0">
                <a:solidFill>
                  <a:srgbClr val="FF0000"/>
                </a:solidFill>
              </a:rPr>
              <a:t>P</a:t>
            </a:r>
            <a:r>
              <a:rPr lang="en-GB" sz="1100" dirty="0" smtClean="0"/>
              <a:t>hoton </a:t>
            </a:r>
            <a:r>
              <a:rPr lang="en-GB" sz="1100" b="1" dirty="0" smtClean="0">
                <a:solidFill>
                  <a:srgbClr val="FF0000"/>
                </a:solidFill>
              </a:rPr>
              <a:t>a</a:t>
            </a:r>
            <a:r>
              <a:rPr lang="en-GB" sz="1100" dirty="0" smtClean="0"/>
              <a:t>nd </a:t>
            </a:r>
            <a:r>
              <a:rPr lang="en-GB" sz="1100" b="1" dirty="0" smtClean="0">
                <a:solidFill>
                  <a:srgbClr val="FF0000"/>
                </a:solidFill>
              </a:rPr>
              <a:t>N</a:t>
            </a:r>
            <a:r>
              <a:rPr lang="en-GB" sz="1100" dirty="0" smtClean="0"/>
              <a:t>eutron </a:t>
            </a:r>
            <a:r>
              <a:rPr lang="en-GB" sz="1100" b="1" dirty="0" smtClean="0">
                <a:solidFill>
                  <a:srgbClr val="FF0000"/>
                </a:solidFill>
              </a:rPr>
              <a:t>O</a:t>
            </a:r>
            <a:r>
              <a:rPr lang="en-GB" sz="1100" dirty="0" smtClean="0"/>
              <a:t>pen </a:t>
            </a:r>
            <a:r>
              <a:rPr lang="en-GB" sz="1100" b="1" dirty="0" smtClean="0">
                <a:solidFill>
                  <a:srgbClr val="FF0000"/>
                </a:solidFill>
              </a:rPr>
              <a:t>S</a:t>
            </a:r>
            <a:r>
              <a:rPr lang="en-GB" sz="1100" dirty="0" smtClean="0"/>
              <a:t>cience </a:t>
            </a:r>
            <a:r>
              <a:rPr lang="en-GB" sz="1100" b="1" dirty="0" smtClean="0">
                <a:solidFill>
                  <a:srgbClr val="FF0000"/>
                </a:solidFill>
              </a:rPr>
              <a:t>C</a:t>
            </a:r>
            <a:r>
              <a:rPr lang="en-GB" sz="1100" dirty="0" smtClean="0"/>
              <a:t>loud</a:t>
            </a:r>
            <a:endParaRPr lang="en-GB" sz="11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89780" y="1717717"/>
            <a:ext cx="792088" cy="97987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63924" y="1877481"/>
            <a:ext cx="827310" cy="77043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94595" y="1877481"/>
            <a:ext cx="757317" cy="753794"/>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3446" y="3982045"/>
            <a:ext cx="1494083" cy="803945"/>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772645" y="4016788"/>
            <a:ext cx="1037582" cy="685943"/>
          </a:xfrm>
          <a:prstGeom prst="rect">
            <a:avLst/>
          </a:prstGeom>
        </p:spPr>
      </p:pic>
      <p:pic>
        <p:nvPicPr>
          <p:cNvPr id="13" name="Picture 12"/>
          <p:cNvPicPr>
            <a:picLocks noChangeAspect="1"/>
          </p:cNvPicPr>
          <p:nvPr/>
        </p:nvPicPr>
        <p:blipFill>
          <a:blip r:embed="rId8"/>
          <a:stretch>
            <a:fillRect/>
          </a:stretch>
        </p:blipFill>
        <p:spPr>
          <a:xfrm>
            <a:off x="5814015" y="2920794"/>
            <a:ext cx="1085850" cy="60960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78018" y="2821599"/>
            <a:ext cx="848494" cy="663259"/>
          </a:xfrm>
          <a:prstGeom prst="rect">
            <a:avLst/>
          </a:prstGeom>
        </p:spPr>
      </p:pic>
      <p:sp>
        <p:nvSpPr>
          <p:cNvPr id="15" name="Cloud 14"/>
          <p:cNvSpPr/>
          <p:nvPr/>
        </p:nvSpPr>
        <p:spPr>
          <a:xfrm>
            <a:off x="1904192" y="1345332"/>
            <a:ext cx="5328592" cy="3548563"/>
          </a:xfrm>
          <a:prstGeom prst="cloud">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70049" y="593194"/>
            <a:ext cx="1917281" cy="1077512"/>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97176" y="3908981"/>
            <a:ext cx="1921396" cy="1080252"/>
          </a:xfrm>
          <a:prstGeom prst="rect">
            <a:avLst/>
          </a:prstGeom>
        </p:spPr>
      </p:pic>
      <p:pic>
        <p:nvPicPr>
          <p:cNvPr id="18" name="Picture 17"/>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6185101" y="3911346"/>
            <a:ext cx="1843283" cy="1134328"/>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43187" y="2432239"/>
            <a:ext cx="1544856" cy="1102553"/>
          </a:xfrm>
          <a:prstGeom prst="rect">
            <a:avLst/>
          </a:prstGeom>
        </p:spPr>
      </p:pic>
      <p:pic>
        <p:nvPicPr>
          <p:cNvPr id="23" name="Picture 22"/>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197671" y="2428938"/>
            <a:ext cx="1694244" cy="1129496"/>
          </a:xfrm>
          <a:prstGeom prst="rect">
            <a:avLst/>
          </a:prstGeom>
        </p:spPr>
      </p:pic>
      <p:pic>
        <p:nvPicPr>
          <p:cNvPr id="24" name="Picture 23"/>
          <p:cNvPicPr>
            <a:picLocks noChangeAspect="1"/>
          </p:cNvPicPr>
          <p:nvPr/>
        </p:nvPicPr>
        <p:blipFill rotWithShape="1">
          <a:blip r:embed="rId15" cstate="print">
            <a:extLst>
              <a:ext uri="{28A0092B-C50C-407E-A947-70E740481C1C}">
                <a14:useLocalDpi xmlns:a14="http://schemas.microsoft.com/office/drawing/2010/main"/>
              </a:ext>
            </a:extLst>
          </a:blip>
          <a:srcRect l="8028" t="42440" r="29888" b="10940"/>
          <a:stretch/>
        </p:blipFill>
        <p:spPr>
          <a:xfrm>
            <a:off x="3472002" y="602074"/>
            <a:ext cx="2050618" cy="1068632"/>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810227" y="586998"/>
            <a:ext cx="1623270" cy="1083707"/>
          </a:xfrm>
          <a:prstGeom prst="rect">
            <a:avLst/>
          </a:prstGeom>
        </p:spPr>
      </p:pic>
      <p:pic>
        <p:nvPicPr>
          <p:cNvPr id="26" name="Picture 25"/>
          <p:cNvPicPr>
            <a:picLocks noChangeAspect="1"/>
          </p:cNvPicPr>
          <p:nvPr/>
        </p:nvPicPr>
        <p:blipFill>
          <a:blip r:embed="rId17"/>
          <a:stretch>
            <a:fillRect/>
          </a:stretch>
        </p:blipFill>
        <p:spPr>
          <a:xfrm>
            <a:off x="3514914" y="4785990"/>
            <a:ext cx="1858339" cy="679008"/>
          </a:xfrm>
          <a:prstGeom prst="rect">
            <a:avLst/>
          </a:prstGeom>
        </p:spPr>
      </p:pic>
    </p:spTree>
    <p:extLst>
      <p:ext uri="{BB962C8B-B14F-4D97-AF65-F5344CB8AC3E}">
        <p14:creationId xmlns:p14="http://schemas.microsoft.com/office/powerpoint/2010/main" val="345553191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PaNOSC Partners – ESFRI projects </a:t>
            </a:r>
            <a:endParaRPr lang="en-GB" dirty="0"/>
          </a:p>
        </p:txBody>
      </p:sp>
      <p:sp>
        <p:nvSpPr>
          <p:cNvPr id="3" name="Footer Placeholder 2"/>
          <p:cNvSpPr>
            <a:spLocks noGrp="1"/>
          </p:cNvSpPr>
          <p:nvPr>
            <p:ph type="ftr" sz="quarter" idx="10"/>
          </p:nvPr>
        </p:nvSpPr>
        <p:spPr/>
        <p:txBody>
          <a:bodyPr/>
          <a:lstStyle/>
          <a:p>
            <a:pPr fontAlgn="base">
              <a:spcBef>
                <a:spcPct val="0"/>
              </a:spcBef>
              <a:spcAft>
                <a:spcPct val="0"/>
              </a:spcAft>
              <a:defRPr/>
            </a:pPr>
            <a:r>
              <a:rPr lang="en-GB" smtClean="0"/>
              <a:t>R Dimper – PaNOSC @ ESFRI RIs-EOSC liaison workshop – 30 January 2019</a:t>
            </a:r>
            <a:endParaRPr lang="en-GB" dirty="0"/>
          </a:p>
        </p:txBody>
      </p:sp>
      <p:sp>
        <p:nvSpPr>
          <p:cNvPr id="4" name="Slide Number Placeholder 3"/>
          <p:cNvSpPr>
            <a:spLocks noGrp="1"/>
          </p:cNvSpPr>
          <p:nvPr>
            <p:ph type="sldNum" sz="quarter" idx="11"/>
          </p:nvPr>
        </p:nvSpPr>
        <p:spPr/>
        <p:txBody>
          <a:bodyPr/>
          <a:lstStyle/>
          <a:p>
            <a:pPr>
              <a:defRPr/>
            </a:pPr>
            <a:r>
              <a:rPr lang="fr-FR" altLang="fr-FR" smtClean="0"/>
              <a:t>Page </a:t>
            </a:r>
            <a:fld id="{EA3EFBA3-4378-4227-A008-52EC19BBE977}" type="slidenum">
              <a:rPr lang="fr-FR" altLang="fr-FR" smtClean="0"/>
              <a:pPr>
                <a:defRPr/>
              </a:pPr>
              <a:t>9</a:t>
            </a:fld>
            <a:endParaRPr lang="fr-FR" altLang="fr-FR" dirty="0"/>
          </a:p>
        </p:txBody>
      </p:sp>
      <p:graphicFrame>
        <p:nvGraphicFramePr>
          <p:cNvPr id="5" name="Content Placeholder 7"/>
          <p:cNvGraphicFramePr>
            <a:graphicFrameLocks/>
          </p:cNvGraphicFramePr>
          <p:nvPr>
            <p:extLst>
              <p:ext uri="{D42A27DB-BD31-4B8C-83A1-F6EECF244321}">
                <p14:modId xmlns:p14="http://schemas.microsoft.com/office/powerpoint/2010/main" val="2319006361"/>
              </p:ext>
            </p:extLst>
          </p:nvPr>
        </p:nvGraphicFramePr>
        <p:xfrm>
          <a:off x="719138" y="546669"/>
          <a:ext cx="7716355" cy="1691809"/>
        </p:xfrm>
        <a:graphic>
          <a:graphicData uri="http://schemas.openxmlformats.org/drawingml/2006/table">
            <a:tbl>
              <a:tblPr firstRow="1" bandRow="1">
                <a:tableStyleId>{5C22544A-7EE6-4342-B048-85BDC9FD1C3A}</a:tableStyleId>
              </a:tblPr>
              <a:tblGrid>
                <a:gridCol w="1884355">
                  <a:extLst>
                    <a:ext uri="{9D8B030D-6E8A-4147-A177-3AD203B41FA5}">
                      <a16:colId xmlns:a16="http://schemas.microsoft.com/office/drawing/2014/main" val="1883463147"/>
                    </a:ext>
                  </a:extLst>
                </a:gridCol>
                <a:gridCol w="972000">
                  <a:extLst>
                    <a:ext uri="{9D8B030D-6E8A-4147-A177-3AD203B41FA5}">
                      <a16:colId xmlns:a16="http://schemas.microsoft.com/office/drawing/2014/main" val="3298181319"/>
                    </a:ext>
                  </a:extLst>
                </a:gridCol>
                <a:gridCol w="972000">
                  <a:extLst>
                    <a:ext uri="{9D8B030D-6E8A-4147-A177-3AD203B41FA5}">
                      <a16:colId xmlns:a16="http://schemas.microsoft.com/office/drawing/2014/main" val="3861079607"/>
                    </a:ext>
                  </a:extLst>
                </a:gridCol>
                <a:gridCol w="972000">
                  <a:extLst>
                    <a:ext uri="{9D8B030D-6E8A-4147-A177-3AD203B41FA5}">
                      <a16:colId xmlns:a16="http://schemas.microsoft.com/office/drawing/2014/main" val="3770017717"/>
                    </a:ext>
                  </a:extLst>
                </a:gridCol>
                <a:gridCol w="972000">
                  <a:extLst>
                    <a:ext uri="{9D8B030D-6E8A-4147-A177-3AD203B41FA5}">
                      <a16:colId xmlns:a16="http://schemas.microsoft.com/office/drawing/2014/main" val="2163870961"/>
                    </a:ext>
                  </a:extLst>
                </a:gridCol>
                <a:gridCol w="972000">
                  <a:extLst>
                    <a:ext uri="{9D8B030D-6E8A-4147-A177-3AD203B41FA5}">
                      <a16:colId xmlns:a16="http://schemas.microsoft.com/office/drawing/2014/main" val="965834160"/>
                    </a:ext>
                  </a:extLst>
                </a:gridCol>
                <a:gridCol w="972000">
                  <a:extLst>
                    <a:ext uri="{9D8B030D-6E8A-4147-A177-3AD203B41FA5}">
                      <a16:colId xmlns:a16="http://schemas.microsoft.com/office/drawing/2014/main" val="1446483187"/>
                    </a:ext>
                  </a:extLst>
                </a:gridCol>
              </a:tblGrid>
              <a:tr h="395809">
                <a:tc>
                  <a:txBody>
                    <a:bodyPr/>
                    <a:lstStyle/>
                    <a:p>
                      <a:endParaRPr lang="en-US" dirty="0"/>
                    </a:p>
                  </a:txBody>
                  <a:tcPr/>
                </a:tc>
                <a:tc>
                  <a:txBody>
                    <a:bodyPr/>
                    <a:lstStyle/>
                    <a:p>
                      <a:r>
                        <a:rPr lang="en-US" dirty="0" smtClean="0"/>
                        <a:t>ILL</a:t>
                      </a:r>
                      <a:endParaRPr lang="en-US" dirty="0"/>
                    </a:p>
                  </a:txBody>
                  <a:tcPr/>
                </a:tc>
                <a:tc>
                  <a:txBody>
                    <a:bodyPr/>
                    <a:lstStyle/>
                    <a:p>
                      <a:r>
                        <a:rPr lang="en-US" dirty="0" smtClean="0"/>
                        <a:t>ESRF</a:t>
                      </a:r>
                      <a:endParaRPr lang="en-US" dirty="0"/>
                    </a:p>
                  </a:txBody>
                  <a:tcPr/>
                </a:tc>
                <a:tc>
                  <a:txBody>
                    <a:bodyPr/>
                    <a:lstStyle/>
                    <a:p>
                      <a:r>
                        <a:rPr lang="en-US" dirty="0" smtClean="0"/>
                        <a:t>CERIC</a:t>
                      </a:r>
                      <a:endParaRPr lang="en-US" dirty="0"/>
                    </a:p>
                  </a:txBody>
                  <a:tcPr/>
                </a:tc>
                <a:tc>
                  <a:txBody>
                    <a:bodyPr/>
                    <a:lstStyle/>
                    <a:p>
                      <a:r>
                        <a:rPr lang="en-US" dirty="0" smtClean="0"/>
                        <a:t>XFEL</a:t>
                      </a:r>
                      <a:endParaRPr lang="en-US" dirty="0"/>
                    </a:p>
                  </a:txBody>
                  <a:tcPr/>
                </a:tc>
                <a:tc>
                  <a:txBody>
                    <a:bodyPr/>
                    <a:lstStyle/>
                    <a:p>
                      <a:r>
                        <a:rPr lang="en-US" dirty="0" smtClean="0"/>
                        <a:t>ELI</a:t>
                      </a:r>
                      <a:endParaRPr lang="en-US" dirty="0"/>
                    </a:p>
                  </a:txBody>
                  <a:tcPr/>
                </a:tc>
                <a:tc>
                  <a:txBody>
                    <a:bodyPr/>
                    <a:lstStyle/>
                    <a:p>
                      <a:r>
                        <a:rPr lang="en-US" dirty="0" smtClean="0"/>
                        <a:t>ESS</a:t>
                      </a:r>
                      <a:endParaRPr lang="en-US" dirty="0"/>
                    </a:p>
                  </a:txBody>
                  <a:tcPr/>
                </a:tc>
                <a:extLst>
                  <a:ext uri="{0D108BD9-81ED-4DB2-BD59-A6C34878D82A}">
                    <a16:rowId xmlns:a16="http://schemas.microsoft.com/office/drawing/2014/main" val="1097555511"/>
                  </a:ext>
                </a:extLst>
              </a:tr>
              <a:tr h="432000">
                <a:tc>
                  <a:txBody>
                    <a:bodyPr/>
                    <a:lstStyle/>
                    <a:p>
                      <a:r>
                        <a:rPr lang="en-US" dirty="0" smtClean="0"/>
                        <a:t>Operating</a:t>
                      </a:r>
                      <a:r>
                        <a:rPr lang="en-US" baseline="0" dirty="0" smtClean="0"/>
                        <a:t> since</a:t>
                      </a:r>
                      <a:endParaRPr lang="en-US" dirty="0"/>
                    </a:p>
                  </a:txBody>
                  <a:tcPr>
                    <a:solidFill>
                      <a:srgbClr val="E7FFFF"/>
                    </a:solidFill>
                  </a:tcPr>
                </a:tc>
                <a:tc>
                  <a:txBody>
                    <a:bodyPr/>
                    <a:lstStyle/>
                    <a:p>
                      <a:r>
                        <a:rPr lang="en-US" dirty="0" smtClean="0"/>
                        <a:t>1972</a:t>
                      </a:r>
                      <a:endParaRPr lang="en-US" dirty="0"/>
                    </a:p>
                  </a:txBody>
                  <a:tcPr>
                    <a:solidFill>
                      <a:srgbClr val="E7FFFF"/>
                    </a:solidFill>
                  </a:tcPr>
                </a:tc>
                <a:tc>
                  <a:txBody>
                    <a:bodyPr/>
                    <a:lstStyle/>
                    <a:p>
                      <a:r>
                        <a:rPr lang="en-US" dirty="0" smtClean="0"/>
                        <a:t>1994</a:t>
                      </a:r>
                      <a:endParaRPr lang="en-US" dirty="0"/>
                    </a:p>
                  </a:txBody>
                  <a:tcPr>
                    <a:solidFill>
                      <a:srgbClr val="E7FFFF"/>
                    </a:solidFill>
                  </a:tcPr>
                </a:tc>
                <a:tc>
                  <a:txBody>
                    <a:bodyPr/>
                    <a:lstStyle/>
                    <a:p>
                      <a:r>
                        <a:rPr lang="en-US" dirty="0" smtClean="0"/>
                        <a:t>2014</a:t>
                      </a:r>
                      <a:endParaRPr lang="en-US" dirty="0"/>
                    </a:p>
                  </a:txBody>
                  <a:tcPr>
                    <a:solidFill>
                      <a:srgbClr val="E7FFFF"/>
                    </a:solidFill>
                  </a:tcPr>
                </a:tc>
                <a:tc>
                  <a:txBody>
                    <a:bodyPr/>
                    <a:lstStyle/>
                    <a:p>
                      <a:r>
                        <a:rPr lang="en-US" dirty="0" smtClean="0"/>
                        <a:t>2017</a:t>
                      </a:r>
                      <a:endParaRPr lang="en-US" dirty="0"/>
                    </a:p>
                  </a:txBody>
                  <a:tcPr>
                    <a:solidFill>
                      <a:srgbClr val="E7FFFF"/>
                    </a:solidFill>
                  </a:tcPr>
                </a:tc>
                <a:tc>
                  <a:txBody>
                    <a:bodyPr/>
                    <a:lstStyle/>
                    <a:p>
                      <a:r>
                        <a:rPr lang="en-US" dirty="0" smtClean="0"/>
                        <a:t>2018</a:t>
                      </a:r>
                      <a:endParaRPr lang="en-US" dirty="0"/>
                    </a:p>
                  </a:txBody>
                  <a:tcPr>
                    <a:solidFill>
                      <a:srgbClr val="E7FFFF"/>
                    </a:solidFill>
                  </a:tcPr>
                </a:tc>
                <a:tc>
                  <a:txBody>
                    <a:bodyPr/>
                    <a:lstStyle/>
                    <a:p>
                      <a:r>
                        <a:rPr lang="en-US" dirty="0" smtClean="0"/>
                        <a:t>2022</a:t>
                      </a:r>
                      <a:endParaRPr lang="en-US" dirty="0"/>
                    </a:p>
                  </a:txBody>
                  <a:tcPr>
                    <a:solidFill>
                      <a:srgbClr val="E7FFFF"/>
                    </a:solidFill>
                  </a:tcPr>
                </a:tc>
                <a:extLst>
                  <a:ext uri="{0D108BD9-81ED-4DB2-BD59-A6C34878D82A}">
                    <a16:rowId xmlns:a16="http://schemas.microsoft.com/office/drawing/2014/main" val="3497475275"/>
                  </a:ext>
                </a:extLst>
              </a:tr>
              <a:tr h="432000">
                <a:tc>
                  <a:txBody>
                    <a:bodyPr/>
                    <a:lstStyle/>
                    <a:p>
                      <a:r>
                        <a:rPr lang="en-US" dirty="0" smtClean="0"/>
                        <a:t>Users</a:t>
                      </a:r>
                      <a:r>
                        <a:rPr lang="en-US" baseline="0" dirty="0" smtClean="0"/>
                        <a:t>/year</a:t>
                      </a:r>
                      <a:endParaRPr lang="en-US" dirty="0"/>
                    </a:p>
                  </a:txBody>
                  <a:tcPr>
                    <a:solidFill>
                      <a:srgbClr val="CCFFFF"/>
                    </a:solidFill>
                  </a:tcPr>
                </a:tc>
                <a:tc>
                  <a:txBody>
                    <a:bodyPr/>
                    <a:lstStyle/>
                    <a:p>
                      <a:r>
                        <a:rPr lang="en-US" dirty="0" smtClean="0"/>
                        <a:t>1200</a:t>
                      </a:r>
                      <a:endParaRPr lang="en-US" dirty="0"/>
                    </a:p>
                  </a:txBody>
                  <a:tcPr>
                    <a:solidFill>
                      <a:srgbClr val="CCFFFF"/>
                    </a:solidFill>
                  </a:tcPr>
                </a:tc>
                <a:tc>
                  <a:txBody>
                    <a:bodyPr/>
                    <a:lstStyle/>
                    <a:p>
                      <a:r>
                        <a:rPr lang="en-US" dirty="0" smtClean="0"/>
                        <a:t>6000</a:t>
                      </a:r>
                      <a:endParaRPr lang="en-US" dirty="0"/>
                    </a:p>
                  </a:txBody>
                  <a:tcPr>
                    <a:solidFill>
                      <a:srgbClr val="CCFFFF"/>
                    </a:solidFill>
                  </a:tcPr>
                </a:tc>
                <a:tc>
                  <a:txBody>
                    <a:bodyPr/>
                    <a:lstStyle/>
                    <a:p>
                      <a:r>
                        <a:rPr lang="en-US" dirty="0" smtClean="0"/>
                        <a:t>500</a:t>
                      </a:r>
                      <a:endParaRPr lang="en-US" dirty="0"/>
                    </a:p>
                  </a:txBody>
                  <a:tcPr>
                    <a:solidFill>
                      <a:srgbClr val="CCFFFF"/>
                    </a:solidFill>
                  </a:tcPr>
                </a:tc>
                <a:tc>
                  <a:txBody>
                    <a:bodyPr/>
                    <a:lstStyle/>
                    <a:p>
                      <a:r>
                        <a:rPr lang="en-US" dirty="0" smtClean="0"/>
                        <a:t>850</a:t>
                      </a:r>
                      <a:endParaRPr lang="en-US" dirty="0"/>
                    </a:p>
                  </a:txBody>
                  <a:tcPr>
                    <a:solidFill>
                      <a:srgbClr val="CCFFFF"/>
                    </a:solidFill>
                  </a:tcPr>
                </a:tc>
                <a:tc>
                  <a:txBody>
                    <a:bodyPr/>
                    <a:lstStyle/>
                    <a:p>
                      <a:r>
                        <a:rPr lang="en-US" dirty="0" smtClean="0"/>
                        <a:t>100</a:t>
                      </a:r>
                      <a:endParaRPr lang="en-US" dirty="0"/>
                    </a:p>
                  </a:txBody>
                  <a:tcPr>
                    <a:solidFill>
                      <a:srgbClr val="CCFFFF"/>
                    </a:solidFill>
                  </a:tcPr>
                </a:tc>
                <a:tc>
                  <a:txBody>
                    <a:bodyPr/>
                    <a:lstStyle/>
                    <a:p>
                      <a:r>
                        <a:rPr lang="en-US" dirty="0" smtClean="0"/>
                        <a:t>(100) </a:t>
                      </a:r>
                      <a:endParaRPr lang="en-US" dirty="0"/>
                    </a:p>
                  </a:txBody>
                  <a:tcPr>
                    <a:solidFill>
                      <a:srgbClr val="CCFFFF"/>
                    </a:solidFill>
                  </a:tcPr>
                </a:tc>
                <a:extLst>
                  <a:ext uri="{0D108BD9-81ED-4DB2-BD59-A6C34878D82A}">
                    <a16:rowId xmlns:a16="http://schemas.microsoft.com/office/drawing/2014/main" val="2496785029"/>
                  </a:ext>
                </a:extLst>
              </a:tr>
              <a:tr h="432000">
                <a:tc>
                  <a:txBody>
                    <a:bodyPr/>
                    <a:lstStyle/>
                    <a:p>
                      <a:r>
                        <a:rPr lang="en-US" dirty="0" smtClean="0"/>
                        <a:t>Beamlines</a:t>
                      </a:r>
                      <a:endParaRPr lang="en-US" dirty="0"/>
                    </a:p>
                  </a:txBody>
                  <a:tcPr>
                    <a:solidFill>
                      <a:srgbClr val="E7FFFF"/>
                    </a:solidFill>
                  </a:tcPr>
                </a:tc>
                <a:tc>
                  <a:txBody>
                    <a:bodyPr/>
                    <a:lstStyle/>
                    <a:p>
                      <a:r>
                        <a:rPr lang="en-US" dirty="0" smtClean="0"/>
                        <a:t>40+</a:t>
                      </a:r>
                      <a:endParaRPr lang="en-US" dirty="0"/>
                    </a:p>
                  </a:txBody>
                  <a:tcPr>
                    <a:solidFill>
                      <a:srgbClr val="E7FFFF"/>
                    </a:solidFill>
                  </a:tcPr>
                </a:tc>
                <a:tc>
                  <a:txBody>
                    <a:bodyPr/>
                    <a:lstStyle/>
                    <a:p>
                      <a:r>
                        <a:rPr lang="en-US" dirty="0" smtClean="0"/>
                        <a:t>45</a:t>
                      </a:r>
                      <a:endParaRPr lang="en-US" dirty="0"/>
                    </a:p>
                  </a:txBody>
                  <a:tcPr>
                    <a:solidFill>
                      <a:srgbClr val="E7FFFF"/>
                    </a:solidFill>
                  </a:tcPr>
                </a:tc>
                <a:tc>
                  <a:txBody>
                    <a:bodyPr/>
                    <a:lstStyle/>
                    <a:p>
                      <a:r>
                        <a:rPr lang="en-US" dirty="0" smtClean="0"/>
                        <a:t>40+</a:t>
                      </a:r>
                      <a:endParaRPr lang="en-US" dirty="0"/>
                    </a:p>
                  </a:txBody>
                  <a:tcPr>
                    <a:solidFill>
                      <a:srgbClr val="E7FFFF"/>
                    </a:solidFill>
                  </a:tcPr>
                </a:tc>
                <a:tc>
                  <a:txBody>
                    <a:bodyPr/>
                    <a:lstStyle/>
                    <a:p>
                      <a:r>
                        <a:rPr lang="en-US" dirty="0" smtClean="0"/>
                        <a:t>5</a:t>
                      </a:r>
                      <a:endParaRPr lang="en-US" dirty="0"/>
                    </a:p>
                  </a:txBody>
                  <a:tcPr>
                    <a:solidFill>
                      <a:srgbClr val="E7FFFF"/>
                    </a:solidFill>
                  </a:tcPr>
                </a:tc>
                <a:tc>
                  <a:txBody>
                    <a:bodyPr/>
                    <a:lstStyle/>
                    <a:p>
                      <a:r>
                        <a:rPr lang="en-US" dirty="0" smtClean="0"/>
                        <a:t>20+</a:t>
                      </a:r>
                      <a:endParaRPr lang="en-US" dirty="0"/>
                    </a:p>
                  </a:txBody>
                  <a:tcPr>
                    <a:solidFill>
                      <a:srgbClr val="E7FFFF"/>
                    </a:solidFill>
                  </a:tcPr>
                </a:tc>
                <a:tc>
                  <a:txBody>
                    <a:bodyPr/>
                    <a:lstStyle/>
                    <a:p>
                      <a:r>
                        <a:rPr lang="en-US" dirty="0" smtClean="0"/>
                        <a:t>20+</a:t>
                      </a:r>
                      <a:endParaRPr lang="en-US" dirty="0"/>
                    </a:p>
                  </a:txBody>
                  <a:tcPr>
                    <a:solidFill>
                      <a:srgbClr val="E7FFFF"/>
                    </a:solidFill>
                  </a:tcPr>
                </a:tc>
                <a:extLst>
                  <a:ext uri="{0D108BD9-81ED-4DB2-BD59-A6C34878D82A}">
                    <a16:rowId xmlns:a16="http://schemas.microsoft.com/office/drawing/2014/main" val="3514609908"/>
                  </a:ext>
                </a:extLst>
              </a:tr>
            </a:tbl>
          </a:graphicData>
        </a:graphic>
      </p:graphicFrame>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7266"/>
          <a:stretch/>
        </p:blipFill>
        <p:spPr>
          <a:xfrm>
            <a:off x="5225624" y="2293373"/>
            <a:ext cx="3226651" cy="2225162"/>
          </a:xfrm>
          <a:prstGeom prst="rect">
            <a:avLst/>
          </a:prstGeom>
        </p:spPr>
      </p:pic>
      <p:pic>
        <p:nvPicPr>
          <p:cNvPr id="7" name="Imag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138" y="2305061"/>
            <a:ext cx="4007255" cy="2671504"/>
          </a:xfrm>
          <a:prstGeom prst="rect">
            <a:avLst/>
          </a:prstGeom>
          <a:ln w="12700">
            <a:miter lim="400000"/>
          </a:ln>
        </p:spPr>
      </p:pic>
      <p:sp>
        <p:nvSpPr>
          <p:cNvPr id="8" name="TextBox 7"/>
          <p:cNvSpPr txBox="1"/>
          <p:nvPr/>
        </p:nvSpPr>
        <p:spPr>
          <a:xfrm>
            <a:off x="962186" y="4958873"/>
            <a:ext cx="3521157" cy="369332"/>
          </a:xfrm>
          <a:prstGeom prst="rect">
            <a:avLst/>
          </a:prstGeom>
          <a:noFill/>
        </p:spPr>
        <p:txBody>
          <a:bodyPr wrap="none" rtlCol="0">
            <a:spAutoFit/>
          </a:bodyPr>
          <a:lstStyle/>
          <a:p>
            <a:r>
              <a:rPr lang="en-US" b="1" dirty="0" smtClean="0">
                <a:solidFill>
                  <a:srgbClr val="002060"/>
                </a:solidFill>
              </a:rPr>
              <a:t>ESRF + ILL (Grenoble, France)</a:t>
            </a:r>
            <a:endParaRPr lang="en-US" b="1" dirty="0">
              <a:solidFill>
                <a:srgbClr val="002060"/>
              </a:solidFill>
            </a:endParaRPr>
          </a:p>
        </p:txBody>
      </p:sp>
      <p:sp>
        <p:nvSpPr>
          <p:cNvPr id="9" name="TextBox 8"/>
          <p:cNvSpPr txBox="1"/>
          <p:nvPr/>
        </p:nvSpPr>
        <p:spPr>
          <a:xfrm>
            <a:off x="5175094" y="4633306"/>
            <a:ext cx="3647152" cy="369332"/>
          </a:xfrm>
          <a:prstGeom prst="rect">
            <a:avLst/>
          </a:prstGeom>
          <a:noFill/>
        </p:spPr>
        <p:txBody>
          <a:bodyPr wrap="none" rtlCol="0">
            <a:spAutoFit/>
          </a:bodyPr>
          <a:lstStyle/>
          <a:p>
            <a:r>
              <a:rPr lang="en-US" b="1" dirty="0" smtClean="0">
                <a:solidFill>
                  <a:srgbClr val="002060"/>
                </a:solidFill>
              </a:rPr>
              <a:t>Beamline experimental station</a:t>
            </a:r>
            <a:endParaRPr lang="en-US" b="1" dirty="0">
              <a:solidFill>
                <a:srgbClr val="002060"/>
              </a:solidFill>
            </a:endParaRPr>
          </a:p>
        </p:txBody>
      </p:sp>
    </p:spTree>
    <p:extLst>
      <p:ext uri="{BB962C8B-B14F-4D97-AF65-F5344CB8AC3E}">
        <p14:creationId xmlns:p14="http://schemas.microsoft.com/office/powerpoint/2010/main" val="2149084525"/>
      </p:ext>
    </p:extLst>
  </p:cSld>
  <p:clrMapOvr>
    <a:masterClrMapping/>
  </p:clrMapOvr>
  <p:transition/>
</p:sld>
</file>

<file path=ppt/theme/theme1.xml><?xml version="1.0" encoding="utf-8"?>
<a:theme xmlns:a="http://schemas.openxmlformats.org/drawingml/2006/main" name="Blank">
  <a:themeElements>
    <a:clrScheme name="ESRF-LightBlue">
      <a:dk1>
        <a:sysClr val="windowText" lastClr="000000"/>
      </a:dk1>
      <a:lt1>
        <a:sysClr val="window" lastClr="FFFFFF"/>
      </a:lt1>
      <a:dk2>
        <a:srgbClr val="132577"/>
      </a:dk2>
      <a:lt2>
        <a:srgbClr val="51A026"/>
      </a:lt2>
      <a:accent1>
        <a:srgbClr val="132577"/>
      </a:accent1>
      <a:accent2>
        <a:srgbClr val="ED7703"/>
      </a:accent2>
      <a:accent3>
        <a:srgbClr val="F4A300"/>
      </a:accent3>
      <a:accent4>
        <a:srgbClr val="FFDD00"/>
      </a:accent4>
      <a:accent5>
        <a:srgbClr val="AF007C"/>
      </a:accent5>
      <a:accent6>
        <a:srgbClr val="0098D4"/>
      </a:accent6>
      <a:hlink>
        <a:srgbClr val="000000"/>
      </a:hlink>
      <a:folHlink>
        <a:srgbClr val="000000"/>
      </a:folHlink>
    </a:clrScheme>
    <a:fontScheme name="Solocal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nk.potx" id="{67C11CAC-9023-4D7C-A201-0E73168C1C5C}" vid="{657381B9-D2A2-47F3-8C63-832BC456550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1506</Words>
  <Application>Microsoft Office PowerPoint</Application>
  <PresentationFormat>On-screen Show (16:10)</PresentationFormat>
  <Paragraphs>309</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 (Headings)</vt:lpstr>
      <vt:lpstr>Calibri</vt:lpstr>
      <vt:lpstr>HelveticaNeueLT Com 45 Lt</vt:lpstr>
      <vt:lpstr>HelveticaNeueLT Com 65 Md</vt:lpstr>
      <vt:lpstr>ITCOfficinaSans LT Book</vt:lpstr>
      <vt:lpstr>JasmineUPC</vt:lpstr>
      <vt:lpstr>Palatino Linotype</vt:lpstr>
      <vt:lpstr>Times New Roman</vt:lpstr>
      <vt:lpstr>Wingdings</vt:lpstr>
      <vt:lpstr>Blank</vt:lpstr>
      <vt:lpstr>PowerPoint Presentation</vt:lpstr>
      <vt:lpstr>PaNOSC project - factsheet</vt:lpstr>
      <vt:lpstr>PaNOSC – Why</vt:lpstr>
      <vt:lpstr>Why – professional data mgt and increased output</vt:lpstr>
      <vt:lpstr>Why – to enable Open Science</vt:lpstr>
      <vt:lpstr>Why – to link all scientific data and output together</vt:lpstr>
      <vt:lpstr>Who</vt:lpstr>
      <vt:lpstr>PaNOSC Partners – ESFRI projects </vt:lpstr>
      <vt:lpstr>PaNOSC Partners – ESFRI projects </vt:lpstr>
      <vt:lpstr>What </vt:lpstr>
      <vt:lpstr>PaNOSC – FAIR, EOSC, Open Science</vt:lpstr>
      <vt:lpstr>PowerPoint Presentation</vt:lpstr>
      <vt:lpstr>PaNOSC KPIs – 2018/2023</vt:lpstr>
      <vt:lpstr>PaNOSC KPIs – 2018/2023</vt:lpstr>
      <vt:lpstr>PaNOSC Stakeholders – EIROforum</vt:lpstr>
      <vt:lpstr>PaNOSC Stakeholders – LEAPS: Photon Science</vt:lpstr>
      <vt:lpstr>PaNOSC Stakeholders – LENS: Neutron Science</vt:lpstr>
      <vt:lpstr>Some challenges for RIs and EOSC</vt:lpstr>
      <vt:lpstr>Conclusion</vt:lpstr>
    </vt:vector>
  </TitlesOfParts>
  <Company>ESRF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Jordi Bodera</dc:creator>
  <cp:lastModifiedBy>DIMPER Rudolf</cp:lastModifiedBy>
  <cp:revision>3016</cp:revision>
  <dcterms:created xsi:type="dcterms:W3CDTF">2014-01-15T16:07:23Z</dcterms:created>
  <dcterms:modified xsi:type="dcterms:W3CDTF">2019-02-11T09:46:08Z</dcterms:modified>
</cp:coreProperties>
</file>